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5" r:id="rId1"/>
    <p:sldMasterId id="2147484857" r:id="rId2"/>
    <p:sldMasterId id="2147484883" r:id="rId3"/>
  </p:sldMasterIdLst>
  <p:notesMasterIdLst>
    <p:notesMasterId r:id="rId28"/>
  </p:notesMasterIdLst>
  <p:handoutMasterIdLst>
    <p:handoutMasterId r:id="rId29"/>
  </p:handoutMasterIdLst>
  <p:sldIdLst>
    <p:sldId id="339" r:id="rId4"/>
    <p:sldId id="432" r:id="rId5"/>
    <p:sldId id="452" r:id="rId6"/>
    <p:sldId id="433" r:id="rId7"/>
    <p:sldId id="451" r:id="rId8"/>
    <p:sldId id="456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57" r:id="rId18"/>
    <p:sldId id="445" r:id="rId19"/>
    <p:sldId id="446" r:id="rId20"/>
    <p:sldId id="447" r:id="rId21"/>
    <p:sldId id="450" r:id="rId22"/>
    <p:sldId id="420" r:id="rId23"/>
    <p:sldId id="449" r:id="rId24"/>
    <p:sldId id="453" r:id="rId25"/>
    <p:sldId id="454" r:id="rId26"/>
    <p:sldId id="455" r:id="rId27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82C"/>
    <a:srgbClr val="EF9B35"/>
    <a:srgbClr val="00437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7" autoAdjust="0"/>
    <p:restoredTop sz="94660"/>
  </p:normalViewPr>
  <p:slideViewPr>
    <p:cSldViewPr>
      <p:cViewPr>
        <p:scale>
          <a:sx n="90" d="100"/>
          <a:sy n="90" d="100"/>
        </p:scale>
        <p:origin x="-264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45" y="-67"/>
      </p:cViewPr>
      <p:guideLst>
        <p:guide orient="horz" pos="3133"/>
        <p:guide orient="horz" pos="3132"/>
        <p:guide pos="2159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Sheet1!$C$5:$C$8</c:f>
              <c:numCache>
                <c:formatCode>General</c:formatCode>
                <c:ptCount val="4"/>
                <c:pt idx="0">
                  <c:v>89.26</c:v>
                </c:pt>
                <c:pt idx="1">
                  <c:v>92.11</c:v>
                </c:pt>
                <c:pt idx="2">
                  <c:v>91.25</c:v>
                </c:pt>
                <c:pt idx="3">
                  <c:v>90.94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10-47FC-856F-352488A92397}"/>
            </c:ext>
          </c:extLst>
        </c:ser>
        <c:ser>
          <c:idx val="1"/>
          <c:order val="1"/>
          <c:invertIfNegative val="0"/>
          <c:val>
            <c:numRef>
              <c:f>Sheet1!$D$5:$D$8</c:f>
              <c:numCache>
                <c:formatCode>General</c:formatCode>
                <c:ptCount val="4"/>
                <c:pt idx="0">
                  <c:v>67.569999999999993</c:v>
                </c:pt>
                <c:pt idx="1">
                  <c:v>74.78</c:v>
                </c:pt>
                <c:pt idx="2">
                  <c:v>78.16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10-47FC-856F-352488A92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62528"/>
        <c:axId val="128672512"/>
      </c:barChart>
      <c:catAx>
        <c:axId val="12866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8672512"/>
        <c:crosses val="autoZero"/>
        <c:auto val="1"/>
        <c:lblAlgn val="ctr"/>
        <c:lblOffset val="100"/>
        <c:noMultiLvlLbl val="0"/>
      </c:catAx>
      <c:valAx>
        <c:axId val="128672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8662528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Penanganan pengaduan, saran dan masukan</c:v>
                </c:pt>
                <c:pt idx="1">
                  <c:v>Perilaku pelaksana atau kemudahan sistem</c:v>
                </c:pt>
                <c:pt idx="2">
                  <c:v>Kompetensi Petugas Pelaksana atau Sistem</c:v>
                </c:pt>
                <c:pt idx="3">
                  <c:v>Produk/Jasa Spesifikasi</c:v>
                </c:pt>
                <c:pt idx="4">
                  <c:v>Biaya atau Tarif</c:v>
                </c:pt>
                <c:pt idx="5">
                  <c:v>Waktu Pelayanan</c:v>
                </c:pt>
                <c:pt idx="6">
                  <c:v>Prosedur Pelayanan</c:v>
                </c:pt>
                <c:pt idx="7">
                  <c:v>Persyaratan Pelayanan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0.21</c:v>
                </c:pt>
                <c:pt idx="1">
                  <c:v>0.51</c:v>
                </c:pt>
                <c:pt idx="2">
                  <c:v>0.53</c:v>
                </c:pt>
                <c:pt idx="3">
                  <c:v>0.49</c:v>
                </c:pt>
                <c:pt idx="4">
                  <c:v>0.43</c:v>
                </c:pt>
                <c:pt idx="5">
                  <c:v>0.39</c:v>
                </c:pt>
                <c:pt idx="6">
                  <c:v>0.36</c:v>
                </c:pt>
                <c:pt idx="7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A-4920-BCAC-ED6F13266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Harapan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Penanganan pengaduan, saran dan masukan</c:v>
                </c:pt>
                <c:pt idx="1">
                  <c:v>Perilaku pelaksana atau kemudahan sistem</c:v>
                </c:pt>
                <c:pt idx="2">
                  <c:v>Kompetensi Petugas Pelaksana atau Sistem</c:v>
                </c:pt>
                <c:pt idx="3">
                  <c:v>Produk/Jasa Spesifikasi</c:v>
                </c:pt>
                <c:pt idx="4">
                  <c:v>Biaya atau Tarif</c:v>
                </c:pt>
                <c:pt idx="5">
                  <c:v>Waktu Pelayanan</c:v>
                </c:pt>
                <c:pt idx="6">
                  <c:v>Prosedur Pelayanan</c:v>
                </c:pt>
                <c:pt idx="7">
                  <c:v>Persyaratan Pelayanan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5.23</c:v>
                </c:pt>
                <c:pt idx="1">
                  <c:v>5.35</c:v>
                </c:pt>
                <c:pt idx="2">
                  <c:v>5.33</c:v>
                </c:pt>
                <c:pt idx="3">
                  <c:v>5.28</c:v>
                </c:pt>
                <c:pt idx="4">
                  <c:v>5.3</c:v>
                </c:pt>
                <c:pt idx="5">
                  <c:v>5.25</c:v>
                </c:pt>
                <c:pt idx="6">
                  <c:v>5.24</c:v>
                </c:pt>
                <c:pt idx="7">
                  <c:v>5.33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A-4920-BCAC-ED6F132667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Kinerja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Penanganan pengaduan, saran dan masukan</c:v>
                </c:pt>
                <c:pt idx="1">
                  <c:v>Perilaku pelaksana atau kemudahan sistem</c:v>
                </c:pt>
                <c:pt idx="2">
                  <c:v>Kompetensi Petugas Pelaksana atau Sistem</c:v>
                </c:pt>
                <c:pt idx="3">
                  <c:v>Produk/Jasa Spesifikasi</c:v>
                </c:pt>
                <c:pt idx="4">
                  <c:v>Biaya atau Tarif</c:v>
                </c:pt>
                <c:pt idx="5">
                  <c:v>Waktu Pelayanan</c:v>
                </c:pt>
                <c:pt idx="6">
                  <c:v>Prosedur Pelayanan</c:v>
                </c:pt>
                <c:pt idx="7">
                  <c:v>Persyaratan Pelayanan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5.0199999999999996</c:v>
                </c:pt>
                <c:pt idx="1">
                  <c:v>4.84</c:v>
                </c:pt>
                <c:pt idx="2">
                  <c:v>4.8</c:v>
                </c:pt>
                <c:pt idx="3">
                  <c:v>4.79</c:v>
                </c:pt>
                <c:pt idx="4">
                  <c:v>4.8600000000000003</c:v>
                </c:pt>
                <c:pt idx="5">
                  <c:v>4.8600000000000003</c:v>
                </c:pt>
                <c:pt idx="6">
                  <c:v>4.88</c:v>
                </c:pt>
                <c:pt idx="7">
                  <c:v>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A-4920-BCAC-ED6F13266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611712"/>
        <c:axId val="139502336"/>
      </c:barChart>
      <c:catAx>
        <c:axId val="138611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d-ID"/>
          </a:p>
        </c:txPr>
        <c:crossAx val="139502336"/>
        <c:crosses val="autoZero"/>
        <c:auto val="1"/>
        <c:lblAlgn val="ctr"/>
        <c:lblOffset val="100"/>
        <c:noMultiLvlLbl val="0"/>
      </c:catAx>
      <c:valAx>
        <c:axId val="13950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611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053040244969378"/>
          <c:y val="0.87371369102267726"/>
          <c:w val="0.33893905839895011"/>
          <c:h val="8.450836904544734E-2"/>
        </c:manualLayout>
      </c:layout>
      <c:overlay val="0"/>
      <c:txPr>
        <a:bodyPr/>
        <a:lstStyle/>
        <a:p>
          <a:pPr>
            <a:defRPr sz="1400"/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9BBBA-1F42-48CC-AA1F-3C522A5665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0B59D437-5F35-453F-8A8C-28FE4C618478}">
      <dgm:prSet phldrT="[Text]"/>
      <dgm:spPr/>
      <dgm:t>
        <a:bodyPr/>
        <a:lstStyle/>
        <a:p>
          <a:r>
            <a:rPr lang="id-ID" dirty="0"/>
            <a:t>1</a:t>
          </a:r>
        </a:p>
      </dgm:t>
    </dgm:pt>
    <dgm:pt modelId="{8603D186-194F-419E-AF7D-42420F461CE1}" type="parTrans" cxnId="{4AFE6BC6-4B19-4E50-B43F-7F79D6B92343}">
      <dgm:prSet/>
      <dgm:spPr/>
      <dgm:t>
        <a:bodyPr/>
        <a:lstStyle/>
        <a:p>
          <a:endParaRPr lang="id-ID"/>
        </a:p>
      </dgm:t>
    </dgm:pt>
    <dgm:pt modelId="{F5C3A890-4FA2-4E79-BD65-2CE9B151170E}" type="sibTrans" cxnId="{4AFE6BC6-4B19-4E50-B43F-7F79D6B92343}">
      <dgm:prSet/>
      <dgm:spPr/>
      <dgm:t>
        <a:bodyPr/>
        <a:lstStyle/>
        <a:p>
          <a:endParaRPr lang="id-ID"/>
        </a:p>
      </dgm:t>
    </dgm:pt>
    <dgm:pt modelId="{4C3D4822-E8D1-49CF-ACE2-16CAEE70008A}">
      <dgm:prSet phldrT="[Text]" custT="1"/>
      <dgm:spPr/>
      <dgm:t>
        <a:bodyPr/>
        <a:lstStyle/>
        <a:p>
          <a:r>
            <a:rPr lang="en-US" sz="2400" b="1" dirty="0" err="1"/>
            <a:t>Tujuan</a:t>
          </a:r>
          <a:r>
            <a:rPr lang="en-US" sz="2400" b="1" dirty="0"/>
            <a:t>, </a:t>
          </a:r>
          <a:r>
            <a:rPr lang="en-US" sz="2400" b="1" dirty="0" err="1"/>
            <a:t>Sasaran</a:t>
          </a:r>
          <a:r>
            <a:rPr lang="en-US" sz="2400" b="1" dirty="0"/>
            <a:t>, </a:t>
          </a:r>
          <a:r>
            <a:rPr lang="en-US" sz="2400" b="1" dirty="0" err="1"/>
            <a:t>Arah</a:t>
          </a:r>
          <a:r>
            <a:rPr lang="en-US" sz="2400" b="1" dirty="0"/>
            <a:t> </a:t>
          </a:r>
          <a:r>
            <a:rPr lang="en-US" sz="2400" b="1" dirty="0" err="1"/>
            <a:t>dan</a:t>
          </a:r>
          <a:r>
            <a:rPr lang="en-US" sz="2400" b="1" dirty="0"/>
            <a:t> </a:t>
          </a:r>
          <a:r>
            <a:rPr lang="en-US" sz="2400" b="1" dirty="0" err="1"/>
            <a:t>Kerangka</a:t>
          </a:r>
          <a:r>
            <a:rPr lang="en-US" sz="2400" b="1" dirty="0"/>
            <a:t> </a:t>
          </a:r>
          <a:r>
            <a:rPr lang="en-US" sz="2400" b="1" dirty="0" err="1"/>
            <a:t>Kebijakan</a:t>
          </a:r>
          <a:r>
            <a:rPr lang="en-US" sz="2400" b="1" dirty="0"/>
            <a:t> RB</a:t>
          </a:r>
          <a:endParaRPr lang="id-ID" sz="2400" dirty="0"/>
        </a:p>
      </dgm:t>
    </dgm:pt>
    <dgm:pt modelId="{E079D8F6-5A34-478F-B394-AA7801FF3B69}" type="parTrans" cxnId="{8ABB9433-253B-4C62-8ADE-56D83553DFB2}">
      <dgm:prSet/>
      <dgm:spPr/>
      <dgm:t>
        <a:bodyPr/>
        <a:lstStyle/>
        <a:p>
          <a:endParaRPr lang="id-ID"/>
        </a:p>
      </dgm:t>
    </dgm:pt>
    <dgm:pt modelId="{17D7BD97-50DA-4183-A73A-76ADDA5FC881}" type="sibTrans" cxnId="{8ABB9433-253B-4C62-8ADE-56D83553DFB2}">
      <dgm:prSet/>
      <dgm:spPr/>
      <dgm:t>
        <a:bodyPr/>
        <a:lstStyle/>
        <a:p>
          <a:endParaRPr lang="id-ID"/>
        </a:p>
      </dgm:t>
    </dgm:pt>
    <dgm:pt modelId="{50F0D46B-981E-44FC-800B-F47A670C0643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2AA15A24-6478-4C78-8FEA-6E1AE6C29652}" type="parTrans" cxnId="{4B496F03-4831-4B5E-BCEF-3A6724B77B5A}">
      <dgm:prSet/>
      <dgm:spPr/>
      <dgm:t>
        <a:bodyPr/>
        <a:lstStyle/>
        <a:p>
          <a:endParaRPr lang="id-ID"/>
        </a:p>
      </dgm:t>
    </dgm:pt>
    <dgm:pt modelId="{23C9F1B0-C241-4567-A143-EFF1A141F76F}" type="sibTrans" cxnId="{4B496F03-4831-4B5E-BCEF-3A6724B77B5A}">
      <dgm:prSet/>
      <dgm:spPr/>
      <dgm:t>
        <a:bodyPr/>
        <a:lstStyle/>
        <a:p>
          <a:endParaRPr lang="id-ID"/>
        </a:p>
      </dgm:t>
    </dgm:pt>
    <dgm:pt modelId="{2C4761EE-D114-4AE5-B51C-C332F34EFA45}">
      <dgm:prSet phldrT="[Text]" custT="1"/>
      <dgm:spPr/>
      <dgm:t>
        <a:bodyPr/>
        <a:lstStyle/>
        <a:p>
          <a:r>
            <a:rPr lang="en-US" sz="2400" b="1" dirty="0" err="1"/>
            <a:t>Ukuran</a:t>
          </a:r>
          <a:r>
            <a:rPr lang="en-US" sz="2400" b="1" dirty="0"/>
            <a:t> </a:t>
          </a:r>
          <a:r>
            <a:rPr lang="en-US" sz="2400" b="1" dirty="0" err="1"/>
            <a:t>Keberhasilan</a:t>
          </a:r>
          <a:r>
            <a:rPr lang="en-US" sz="2400" b="1" dirty="0"/>
            <a:t> RB</a:t>
          </a:r>
          <a:endParaRPr lang="id-ID" sz="2400" dirty="0"/>
        </a:p>
      </dgm:t>
    </dgm:pt>
    <dgm:pt modelId="{97B1FB05-EBE7-4290-8601-C794E8CD6BA8}" type="parTrans" cxnId="{F0C147D0-7B92-45D0-A204-609B87C1EE2C}">
      <dgm:prSet/>
      <dgm:spPr/>
      <dgm:t>
        <a:bodyPr/>
        <a:lstStyle/>
        <a:p>
          <a:endParaRPr lang="id-ID"/>
        </a:p>
      </dgm:t>
    </dgm:pt>
    <dgm:pt modelId="{21C2A6D1-7959-4468-A4BB-1E22736C8062}" type="sibTrans" cxnId="{F0C147D0-7B92-45D0-A204-609B87C1EE2C}">
      <dgm:prSet/>
      <dgm:spPr/>
      <dgm:t>
        <a:bodyPr/>
        <a:lstStyle/>
        <a:p>
          <a:endParaRPr lang="id-ID"/>
        </a:p>
      </dgm:t>
    </dgm:pt>
    <dgm:pt modelId="{3114C87A-B040-4E99-8C9D-EDD65F2333F0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AE219B71-C746-4DD9-8819-EBE2FDB6BFAB}" type="parTrans" cxnId="{AA6604BF-6CD4-404F-AECC-257D614368C4}">
      <dgm:prSet/>
      <dgm:spPr/>
      <dgm:t>
        <a:bodyPr/>
        <a:lstStyle/>
        <a:p>
          <a:endParaRPr lang="id-ID"/>
        </a:p>
      </dgm:t>
    </dgm:pt>
    <dgm:pt modelId="{3980F330-B87C-482A-879B-E149F3F14DC1}" type="sibTrans" cxnId="{AA6604BF-6CD4-404F-AECC-257D614368C4}">
      <dgm:prSet/>
      <dgm:spPr/>
      <dgm:t>
        <a:bodyPr/>
        <a:lstStyle/>
        <a:p>
          <a:endParaRPr lang="id-ID"/>
        </a:p>
      </dgm:t>
    </dgm:pt>
    <dgm:pt modelId="{FB384523-4E3A-4187-AB74-841F56F6AA3A}">
      <dgm:prSet phldrT="[Text]" custT="1"/>
      <dgm:spPr/>
      <dgm:t>
        <a:bodyPr anchor="t"/>
        <a:lstStyle/>
        <a:p>
          <a:r>
            <a:rPr lang="en-US" sz="2000" b="1" dirty="0" err="1"/>
            <a:t>Peran</a:t>
          </a:r>
          <a:r>
            <a:rPr lang="en-US" sz="2000" b="1" dirty="0"/>
            <a:t> </a:t>
          </a:r>
          <a:r>
            <a:rPr lang="en-US" sz="2000" b="1" dirty="0" err="1"/>
            <a:t>Inspektorat</a:t>
          </a:r>
          <a:r>
            <a:rPr lang="en-US" sz="2000" b="1" dirty="0"/>
            <a:t> </a:t>
          </a:r>
          <a:r>
            <a:rPr lang="en-US" sz="2000" b="1" dirty="0" err="1"/>
            <a:t>dalam</a:t>
          </a:r>
          <a:r>
            <a:rPr lang="en-US" sz="2000" b="1" dirty="0"/>
            <a:t> </a:t>
          </a:r>
          <a:r>
            <a:rPr lang="en-US" sz="2000" b="1" dirty="0" err="1"/>
            <a:t>Mendukung</a:t>
          </a:r>
          <a:r>
            <a:rPr lang="en-US" sz="2000" b="1" dirty="0"/>
            <a:t> </a:t>
          </a:r>
          <a:r>
            <a:rPr lang="en-US" sz="2000" b="1" err="1"/>
            <a:t>RB</a:t>
          </a:r>
          <a:r>
            <a:rPr lang="en-US" sz="2000" b="1"/>
            <a:t>:</a:t>
          </a:r>
          <a:endParaRPr lang="id-ID" sz="2000" b="1" dirty="0"/>
        </a:p>
      </dgm:t>
    </dgm:pt>
    <dgm:pt modelId="{25D3AD22-E11C-4A04-A734-D16D67F455C3}" type="parTrans" cxnId="{FE792C95-3BD5-4F9E-835B-F34D450026CD}">
      <dgm:prSet/>
      <dgm:spPr/>
      <dgm:t>
        <a:bodyPr/>
        <a:lstStyle/>
        <a:p>
          <a:endParaRPr lang="id-ID"/>
        </a:p>
      </dgm:t>
    </dgm:pt>
    <dgm:pt modelId="{A773411A-80D5-482C-89F6-4440EEDA6ABC}" type="sibTrans" cxnId="{FE792C95-3BD5-4F9E-835B-F34D450026CD}">
      <dgm:prSet/>
      <dgm:spPr/>
      <dgm:t>
        <a:bodyPr/>
        <a:lstStyle/>
        <a:p>
          <a:endParaRPr lang="id-ID"/>
        </a:p>
      </dgm:t>
    </dgm:pt>
    <dgm:pt modelId="{B9F98B4F-6331-4188-858F-38B7954359F0}" type="pres">
      <dgm:prSet presAssocID="{8029BBBA-1F42-48CC-AA1F-3C522A566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C12A5D-163E-48B2-B407-704F2107BA78}" type="pres">
      <dgm:prSet presAssocID="{0B59D437-5F35-453F-8A8C-28FE4C618478}" presName="composite" presStyleCnt="0"/>
      <dgm:spPr/>
    </dgm:pt>
    <dgm:pt modelId="{F05B65E5-2A57-49DB-ADB1-7A3D6143CA6A}" type="pres">
      <dgm:prSet presAssocID="{0B59D437-5F35-453F-8A8C-28FE4C61847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30326C-53E1-408B-BAA9-0D7A0D8404AB}" type="pres">
      <dgm:prSet presAssocID="{0B59D437-5F35-453F-8A8C-28FE4C6184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CDA9F4-5102-46FB-8D1E-6DF728B26FBE}" type="pres">
      <dgm:prSet presAssocID="{F5C3A890-4FA2-4E79-BD65-2CE9B151170E}" presName="sp" presStyleCnt="0"/>
      <dgm:spPr/>
    </dgm:pt>
    <dgm:pt modelId="{0DB2C37F-265F-49E9-A597-EBB2FF3B7452}" type="pres">
      <dgm:prSet presAssocID="{50F0D46B-981E-44FC-800B-F47A670C0643}" presName="composite" presStyleCnt="0"/>
      <dgm:spPr/>
    </dgm:pt>
    <dgm:pt modelId="{738E5611-F87B-4C34-BE93-010331E58F8B}" type="pres">
      <dgm:prSet presAssocID="{50F0D46B-981E-44FC-800B-F47A670C06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56EDCA-7A63-4C06-B4B7-DB54C88D80FE}" type="pres">
      <dgm:prSet presAssocID="{50F0D46B-981E-44FC-800B-F47A670C064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E74F86-73A9-49DD-8C30-C6DEE1801245}" type="pres">
      <dgm:prSet presAssocID="{23C9F1B0-C241-4567-A143-EFF1A141F76F}" presName="sp" presStyleCnt="0"/>
      <dgm:spPr/>
    </dgm:pt>
    <dgm:pt modelId="{5C49F04F-2846-4893-8C32-A4F049A03C61}" type="pres">
      <dgm:prSet presAssocID="{3114C87A-B040-4E99-8C9D-EDD65F2333F0}" presName="composite" presStyleCnt="0"/>
      <dgm:spPr/>
    </dgm:pt>
    <dgm:pt modelId="{35CAB6EF-1514-4C92-B2A8-E268CFA34803}" type="pres">
      <dgm:prSet presAssocID="{3114C87A-B040-4E99-8C9D-EDD65F2333F0}" presName="parentText" presStyleLbl="alignNode1" presStyleIdx="2" presStyleCnt="3" custScaleY="111716" custLinFactNeighborY="-5469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C443A0-E496-4A3C-9EAF-4C68CE9B28ED}" type="pres">
      <dgm:prSet presAssocID="{3114C87A-B040-4E99-8C9D-EDD65F2333F0}" presName="descendantText" presStyleLbl="alignAcc1" presStyleIdx="2" presStyleCnt="3" custScaleY="3022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BB9433-253B-4C62-8ADE-56D83553DFB2}" srcId="{0B59D437-5F35-453F-8A8C-28FE4C618478}" destId="{4C3D4822-E8D1-49CF-ACE2-16CAEE70008A}" srcOrd="0" destOrd="0" parTransId="{E079D8F6-5A34-478F-B394-AA7801FF3B69}" sibTransId="{17D7BD97-50DA-4183-A73A-76ADDA5FC881}"/>
    <dgm:cxn modelId="{68907569-37C5-49F7-946B-E2E68EA0B555}" type="presOf" srcId="{8029BBBA-1F42-48CC-AA1F-3C522A566539}" destId="{B9F98B4F-6331-4188-858F-38B7954359F0}" srcOrd="0" destOrd="0" presId="urn:microsoft.com/office/officeart/2005/8/layout/chevron2"/>
    <dgm:cxn modelId="{AA6604BF-6CD4-404F-AECC-257D614368C4}" srcId="{8029BBBA-1F42-48CC-AA1F-3C522A566539}" destId="{3114C87A-B040-4E99-8C9D-EDD65F2333F0}" srcOrd="2" destOrd="0" parTransId="{AE219B71-C746-4DD9-8819-EBE2FDB6BFAB}" sibTransId="{3980F330-B87C-482A-879B-E149F3F14DC1}"/>
    <dgm:cxn modelId="{5AB2087C-36CF-4C45-9E15-A4CB53DAEDB7}" type="presOf" srcId="{4C3D4822-E8D1-49CF-ACE2-16CAEE70008A}" destId="{D230326C-53E1-408B-BAA9-0D7A0D8404AB}" srcOrd="0" destOrd="0" presId="urn:microsoft.com/office/officeart/2005/8/layout/chevron2"/>
    <dgm:cxn modelId="{FE792C95-3BD5-4F9E-835B-F34D450026CD}" srcId="{3114C87A-B040-4E99-8C9D-EDD65F2333F0}" destId="{FB384523-4E3A-4187-AB74-841F56F6AA3A}" srcOrd="0" destOrd="0" parTransId="{25D3AD22-E11C-4A04-A734-D16D67F455C3}" sibTransId="{A773411A-80D5-482C-89F6-4440EEDA6ABC}"/>
    <dgm:cxn modelId="{5E1D970C-056A-43D9-88D9-02B0CBE1E59F}" type="presOf" srcId="{3114C87A-B040-4E99-8C9D-EDD65F2333F0}" destId="{35CAB6EF-1514-4C92-B2A8-E268CFA34803}" srcOrd="0" destOrd="0" presId="urn:microsoft.com/office/officeart/2005/8/layout/chevron2"/>
    <dgm:cxn modelId="{4AFE6BC6-4B19-4E50-B43F-7F79D6B92343}" srcId="{8029BBBA-1F42-48CC-AA1F-3C522A566539}" destId="{0B59D437-5F35-453F-8A8C-28FE4C618478}" srcOrd="0" destOrd="0" parTransId="{8603D186-194F-419E-AF7D-42420F461CE1}" sibTransId="{F5C3A890-4FA2-4E79-BD65-2CE9B151170E}"/>
    <dgm:cxn modelId="{AC3D1171-D463-4D6C-93F9-BD1A8F05AF95}" type="presOf" srcId="{0B59D437-5F35-453F-8A8C-28FE4C618478}" destId="{F05B65E5-2A57-49DB-ADB1-7A3D6143CA6A}" srcOrd="0" destOrd="0" presId="urn:microsoft.com/office/officeart/2005/8/layout/chevron2"/>
    <dgm:cxn modelId="{7A2B443C-0A21-487D-9A98-C90382E6693F}" type="presOf" srcId="{50F0D46B-981E-44FC-800B-F47A670C0643}" destId="{738E5611-F87B-4C34-BE93-010331E58F8B}" srcOrd="0" destOrd="0" presId="urn:microsoft.com/office/officeart/2005/8/layout/chevron2"/>
    <dgm:cxn modelId="{4B496F03-4831-4B5E-BCEF-3A6724B77B5A}" srcId="{8029BBBA-1F42-48CC-AA1F-3C522A566539}" destId="{50F0D46B-981E-44FC-800B-F47A670C0643}" srcOrd="1" destOrd="0" parTransId="{2AA15A24-6478-4C78-8FEA-6E1AE6C29652}" sibTransId="{23C9F1B0-C241-4567-A143-EFF1A141F76F}"/>
    <dgm:cxn modelId="{F0C147D0-7B92-45D0-A204-609B87C1EE2C}" srcId="{50F0D46B-981E-44FC-800B-F47A670C0643}" destId="{2C4761EE-D114-4AE5-B51C-C332F34EFA45}" srcOrd="0" destOrd="0" parTransId="{97B1FB05-EBE7-4290-8601-C794E8CD6BA8}" sibTransId="{21C2A6D1-7959-4468-A4BB-1E22736C8062}"/>
    <dgm:cxn modelId="{A21B81F0-F712-4F01-A8D9-4CEAB2780897}" type="presOf" srcId="{FB384523-4E3A-4187-AB74-841F56F6AA3A}" destId="{43C443A0-E496-4A3C-9EAF-4C68CE9B28ED}" srcOrd="0" destOrd="0" presId="urn:microsoft.com/office/officeart/2005/8/layout/chevron2"/>
    <dgm:cxn modelId="{0B35F596-B367-4989-B2D5-1A50003DB093}" type="presOf" srcId="{2C4761EE-D114-4AE5-B51C-C332F34EFA45}" destId="{1156EDCA-7A63-4C06-B4B7-DB54C88D80FE}" srcOrd="0" destOrd="0" presId="urn:microsoft.com/office/officeart/2005/8/layout/chevron2"/>
    <dgm:cxn modelId="{EE4EEE9D-9047-4918-B87A-50A2BFC3FE5A}" type="presParOf" srcId="{B9F98B4F-6331-4188-858F-38B7954359F0}" destId="{95C12A5D-163E-48B2-B407-704F2107BA78}" srcOrd="0" destOrd="0" presId="urn:microsoft.com/office/officeart/2005/8/layout/chevron2"/>
    <dgm:cxn modelId="{C42ACCF9-28DE-4F4A-BE08-6D0BB333DA9C}" type="presParOf" srcId="{95C12A5D-163E-48B2-B407-704F2107BA78}" destId="{F05B65E5-2A57-49DB-ADB1-7A3D6143CA6A}" srcOrd="0" destOrd="0" presId="urn:microsoft.com/office/officeart/2005/8/layout/chevron2"/>
    <dgm:cxn modelId="{3F257E5B-328A-453D-8D29-E6C81F6F7097}" type="presParOf" srcId="{95C12A5D-163E-48B2-B407-704F2107BA78}" destId="{D230326C-53E1-408B-BAA9-0D7A0D8404AB}" srcOrd="1" destOrd="0" presId="urn:microsoft.com/office/officeart/2005/8/layout/chevron2"/>
    <dgm:cxn modelId="{2F704D54-71A4-424F-A221-CB3A5F2F8A71}" type="presParOf" srcId="{B9F98B4F-6331-4188-858F-38B7954359F0}" destId="{51CDA9F4-5102-46FB-8D1E-6DF728B26FBE}" srcOrd="1" destOrd="0" presId="urn:microsoft.com/office/officeart/2005/8/layout/chevron2"/>
    <dgm:cxn modelId="{233D092F-2318-41C5-9F43-E8A206CEA3D8}" type="presParOf" srcId="{B9F98B4F-6331-4188-858F-38B7954359F0}" destId="{0DB2C37F-265F-49E9-A597-EBB2FF3B7452}" srcOrd="2" destOrd="0" presId="urn:microsoft.com/office/officeart/2005/8/layout/chevron2"/>
    <dgm:cxn modelId="{D4386877-55CB-4A23-8249-8A9E32564619}" type="presParOf" srcId="{0DB2C37F-265F-49E9-A597-EBB2FF3B7452}" destId="{738E5611-F87B-4C34-BE93-010331E58F8B}" srcOrd="0" destOrd="0" presId="urn:microsoft.com/office/officeart/2005/8/layout/chevron2"/>
    <dgm:cxn modelId="{144FBD41-8E18-45EB-9D8E-9A1DDE41468A}" type="presParOf" srcId="{0DB2C37F-265F-49E9-A597-EBB2FF3B7452}" destId="{1156EDCA-7A63-4C06-B4B7-DB54C88D80FE}" srcOrd="1" destOrd="0" presId="urn:microsoft.com/office/officeart/2005/8/layout/chevron2"/>
    <dgm:cxn modelId="{85F5EAE5-680A-4692-ADC2-83E1B68878BE}" type="presParOf" srcId="{B9F98B4F-6331-4188-858F-38B7954359F0}" destId="{7CE74F86-73A9-49DD-8C30-C6DEE1801245}" srcOrd="3" destOrd="0" presId="urn:microsoft.com/office/officeart/2005/8/layout/chevron2"/>
    <dgm:cxn modelId="{2AE2BFEE-E14D-404B-AB06-14ED30C9FBA1}" type="presParOf" srcId="{B9F98B4F-6331-4188-858F-38B7954359F0}" destId="{5C49F04F-2846-4893-8C32-A4F049A03C61}" srcOrd="4" destOrd="0" presId="urn:microsoft.com/office/officeart/2005/8/layout/chevron2"/>
    <dgm:cxn modelId="{04D67415-7BED-4834-9EE1-1954038D8B0B}" type="presParOf" srcId="{5C49F04F-2846-4893-8C32-A4F049A03C61}" destId="{35CAB6EF-1514-4C92-B2A8-E268CFA34803}" srcOrd="0" destOrd="0" presId="urn:microsoft.com/office/officeart/2005/8/layout/chevron2"/>
    <dgm:cxn modelId="{06831C90-7165-49C5-AD8B-C0AEC11ADA4E}" type="presParOf" srcId="{5C49F04F-2846-4893-8C32-A4F049A03C61}" destId="{43C443A0-E496-4A3C-9EAF-4C68CE9B2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C2639-06C2-463E-9F7E-A72E6C6D5038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8B679AF0-678D-4711-9B95-B54E95967A4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Perencanaan Strategis (Perencanaan KINERJA)</a:t>
          </a:r>
        </a:p>
      </dgm:t>
    </dgm:pt>
    <dgm:pt modelId="{B608FC9B-07AE-4D12-9393-EBA61D01D553}" type="parTrans" cxnId="{93640FCF-A014-4918-B4A0-86CFC07BFDC7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E20D2B09-8171-4C09-AC72-ED90474D3CDE}" type="sibTrans" cxnId="{93640FCF-A014-4918-B4A0-86CFC07BFDC7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D2F02EB0-E7A6-4C84-8088-683444FDA7A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Perjanjian KINERJA</a:t>
          </a:r>
        </a:p>
      </dgm:t>
    </dgm:pt>
    <dgm:pt modelId="{93183DFD-82E3-484B-99F4-7E7165D9EB97}" type="parTrans" cxnId="{56878EE3-1180-4BCF-BBC3-D45B79C28D56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2C9A794E-5731-409D-8679-A130DC574D73}" type="sibTrans" cxnId="{56878EE3-1180-4BCF-BBC3-D45B79C28D56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500A8F8D-7EFE-465F-BC47-1581E6650E2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Pelaksanaan Program Kegiatan</a:t>
          </a:r>
        </a:p>
      </dgm:t>
    </dgm:pt>
    <dgm:pt modelId="{108054EB-396B-4E7F-98D7-475BBE9231F0}" type="parTrans" cxnId="{6D6160B9-27A7-4CC5-97A1-7C2D8801B566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2B47B883-FF51-4448-B1DD-63420E05232D}" type="sibTrans" cxnId="{6D6160B9-27A7-4CC5-97A1-7C2D8801B566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0FB90F43-E16A-4D65-A67C-6C12B5D4E9D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Pengukuran KINERJA</a:t>
          </a:r>
        </a:p>
      </dgm:t>
    </dgm:pt>
    <dgm:pt modelId="{F056B98E-CA46-4041-8189-204A6ED2F17D}" type="parTrans" cxnId="{EF03FF37-8C12-4F89-A122-95FC787F8B4D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9C865A2E-AAAF-44DB-9376-3A2120092F96}" type="sibTrans" cxnId="{EF03FF37-8C12-4F89-A122-95FC787F8B4D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CD32A87F-80A8-4301-AACE-94071811208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Pelaporan KINERJA (LKj)</a:t>
          </a:r>
        </a:p>
      </dgm:t>
    </dgm:pt>
    <dgm:pt modelId="{31681CB5-1851-4316-A3E0-13482532806E}" type="parTrans" cxnId="{D248C499-3E73-4A1D-A36A-11CF0F4D4F1B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4C41ABE6-AA00-47A8-B42A-ABC636819B1E}" type="sibTrans" cxnId="{D248C499-3E73-4A1D-A36A-11CF0F4D4F1B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9A286000-5D84-4F4A-9010-20AA4814C44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Evaluasi Internal</a:t>
          </a:r>
        </a:p>
      </dgm:t>
    </dgm:pt>
    <dgm:pt modelId="{875B9CF2-B175-407F-8BF7-42AFCEA5690C}" type="parTrans" cxnId="{7646417D-C94B-433D-9123-2FF5ACB2E5BB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8A64105E-7D1A-4E3C-922A-E5993991A9EE}" type="sibTrans" cxnId="{7646417D-C94B-433D-9123-2FF5ACB2E5BB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551E4FC3-0BD4-4F37-87DE-49EEA44F96D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Narrow" panose="020B0606020202030204" pitchFamily="34" charset="0"/>
            </a:rPr>
            <a:t>Capaian KINERJA</a:t>
          </a:r>
        </a:p>
      </dgm:t>
    </dgm:pt>
    <dgm:pt modelId="{B80C1249-3BF1-4213-ABE7-05C2304BC7D3}" type="parTrans" cxnId="{9ECCE30E-8EB2-4224-8D01-752D3C9F0EB9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C6D99789-E9BD-433E-A5C3-339F11D886CD}" type="sibTrans" cxnId="{9ECCE30E-8EB2-4224-8D01-752D3C9F0EB9}">
      <dgm:prSet/>
      <dgm:spPr/>
      <dgm:t>
        <a:bodyPr/>
        <a:lstStyle/>
        <a:p>
          <a:endParaRPr lang="id-ID" sz="5400">
            <a:latin typeface="Arial Narrow" panose="020B0606020202030204" pitchFamily="34" charset="0"/>
          </a:endParaRPr>
        </a:p>
      </dgm:t>
    </dgm:pt>
    <dgm:pt modelId="{85C997A5-1B95-4A3C-A01B-BAB44A8D021A}" type="pres">
      <dgm:prSet presAssocID="{0ADC2639-06C2-463E-9F7E-A72E6C6D50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8AABD4-33EF-44D6-B9D4-CCC63A1EBD5C}" type="pres">
      <dgm:prSet presAssocID="{0ADC2639-06C2-463E-9F7E-A72E6C6D5038}" presName="cycle" presStyleCnt="0"/>
      <dgm:spPr/>
    </dgm:pt>
    <dgm:pt modelId="{4146A166-9684-431A-A9E5-257B32D9D37E}" type="pres">
      <dgm:prSet presAssocID="{8B679AF0-678D-4711-9B95-B54E95967A4D}" presName="nodeFirstNode" presStyleLbl="node1" presStyleIdx="0" presStyleCnt="7" custScaleX="120933" custScaleY="1727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C60C9F-05A8-4D0A-B906-E0498D89E4B2}" type="pres">
      <dgm:prSet presAssocID="{E20D2B09-8171-4C09-AC72-ED90474D3CDE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F9E090A1-7B57-4CEE-BDA4-AAC399271471}" type="pres">
      <dgm:prSet presAssocID="{D2F02EB0-E7A6-4C84-8088-683444FDA7A6}" presName="nodeFollowingNodes" presStyleLbl="node1" presStyleIdx="1" presStyleCnt="7" custRadScaleRad="110122" custRadScaleInc="252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115BAB-682A-46C2-A484-5FF7EED1CA9B}" type="pres">
      <dgm:prSet presAssocID="{500A8F8D-7EFE-465F-BC47-1581E6650E20}" presName="nodeFollowingNodes" presStyleLbl="node1" presStyleIdx="2" presStyleCnt="7" custScaleX="104588" custScaleY="1265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CB1D6D-29A2-49A1-83C9-4CEB6E5F6E82}" type="pres">
      <dgm:prSet presAssocID="{0FB90F43-E16A-4D65-A67C-6C12B5D4E9D3}" presName="nodeFollowingNodes" presStyleLbl="node1" presStyleIdx="3" presStyleCnt="7" custRadScaleRad="105744" custRadScaleInc="-130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851CD3-C535-4606-9EC7-1C247C2F5E4C}" type="pres">
      <dgm:prSet presAssocID="{CD32A87F-80A8-4301-AACE-940718112083}" presName="nodeFollowingNodes" presStyleLbl="node1" presStyleIdx="4" presStyleCnt="7" custScaleX="108316" custRadScaleRad="101852" custRadScaleInc="463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3DDBF0-AD5B-4A6C-9FAA-9E9B5E6BCAFA}" type="pres">
      <dgm:prSet presAssocID="{9A286000-5D84-4F4A-9010-20AA4814C445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AC992-CBA8-45B6-B49C-939A984135D6}" type="pres">
      <dgm:prSet presAssocID="{551E4FC3-0BD4-4F37-87DE-49EEA44F96D1}" presName="nodeFollowingNodes" presStyleLbl="node1" presStyleIdx="6" presStyleCnt="7" custScaleY="86480" custRadScaleRad="102099" custRadScaleInc="-20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FD6527-4C4F-4108-BF2C-F513EB99F868}" type="presOf" srcId="{E20D2B09-8171-4C09-AC72-ED90474D3CDE}" destId="{73C60C9F-05A8-4D0A-B906-E0498D89E4B2}" srcOrd="0" destOrd="0" presId="urn:microsoft.com/office/officeart/2005/8/layout/cycle3"/>
    <dgm:cxn modelId="{D293D88D-DF3F-4E53-A913-722FAB95B486}" type="presOf" srcId="{CD32A87F-80A8-4301-AACE-940718112083}" destId="{5E851CD3-C535-4606-9EC7-1C247C2F5E4C}" srcOrd="0" destOrd="0" presId="urn:microsoft.com/office/officeart/2005/8/layout/cycle3"/>
    <dgm:cxn modelId="{D248C499-3E73-4A1D-A36A-11CF0F4D4F1B}" srcId="{0ADC2639-06C2-463E-9F7E-A72E6C6D5038}" destId="{CD32A87F-80A8-4301-AACE-940718112083}" srcOrd="4" destOrd="0" parTransId="{31681CB5-1851-4316-A3E0-13482532806E}" sibTransId="{4C41ABE6-AA00-47A8-B42A-ABC636819B1E}"/>
    <dgm:cxn modelId="{6D6160B9-27A7-4CC5-97A1-7C2D8801B566}" srcId="{0ADC2639-06C2-463E-9F7E-A72E6C6D5038}" destId="{500A8F8D-7EFE-465F-BC47-1581E6650E20}" srcOrd="2" destOrd="0" parTransId="{108054EB-396B-4E7F-98D7-475BBE9231F0}" sibTransId="{2B47B883-FF51-4448-B1DD-63420E05232D}"/>
    <dgm:cxn modelId="{93640FCF-A014-4918-B4A0-86CFC07BFDC7}" srcId="{0ADC2639-06C2-463E-9F7E-A72E6C6D5038}" destId="{8B679AF0-678D-4711-9B95-B54E95967A4D}" srcOrd="0" destOrd="0" parTransId="{B608FC9B-07AE-4D12-9393-EBA61D01D553}" sibTransId="{E20D2B09-8171-4C09-AC72-ED90474D3CDE}"/>
    <dgm:cxn modelId="{7646417D-C94B-433D-9123-2FF5ACB2E5BB}" srcId="{0ADC2639-06C2-463E-9F7E-A72E6C6D5038}" destId="{9A286000-5D84-4F4A-9010-20AA4814C445}" srcOrd="5" destOrd="0" parTransId="{875B9CF2-B175-407F-8BF7-42AFCEA5690C}" sibTransId="{8A64105E-7D1A-4E3C-922A-E5993991A9EE}"/>
    <dgm:cxn modelId="{9ECCE30E-8EB2-4224-8D01-752D3C9F0EB9}" srcId="{0ADC2639-06C2-463E-9F7E-A72E6C6D5038}" destId="{551E4FC3-0BD4-4F37-87DE-49EEA44F96D1}" srcOrd="6" destOrd="0" parTransId="{B80C1249-3BF1-4213-ABE7-05C2304BC7D3}" sibTransId="{C6D99789-E9BD-433E-A5C3-339F11D886CD}"/>
    <dgm:cxn modelId="{13E208BF-7AB8-409A-9077-1447569A845B}" type="presOf" srcId="{9A286000-5D84-4F4A-9010-20AA4814C445}" destId="{A63DDBF0-AD5B-4A6C-9FAA-9E9B5E6BCAFA}" srcOrd="0" destOrd="0" presId="urn:microsoft.com/office/officeart/2005/8/layout/cycle3"/>
    <dgm:cxn modelId="{A39D17ED-5A4C-424D-9678-DE99A3FD74F7}" type="presOf" srcId="{0ADC2639-06C2-463E-9F7E-A72E6C6D5038}" destId="{85C997A5-1B95-4A3C-A01B-BAB44A8D021A}" srcOrd="0" destOrd="0" presId="urn:microsoft.com/office/officeart/2005/8/layout/cycle3"/>
    <dgm:cxn modelId="{66317410-DB26-44D8-B45F-1FD9289FA94C}" type="presOf" srcId="{D2F02EB0-E7A6-4C84-8088-683444FDA7A6}" destId="{F9E090A1-7B57-4CEE-BDA4-AAC399271471}" srcOrd="0" destOrd="0" presId="urn:microsoft.com/office/officeart/2005/8/layout/cycle3"/>
    <dgm:cxn modelId="{E07E282D-2DA4-4FBE-B56B-883DE18AF96E}" type="presOf" srcId="{8B679AF0-678D-4711-9B95-B54E95967A4D}" destId="{4146A166-9684-431A-A9E5-257B32D9D37E}" srcOrd="0" destOrd="0" presId="urn:microsoft.com/office/officeart/2005/8/layout/cycle3"/>
    <dgm:cxn modelId="{56878EE3-1180-4BCF-BBC3-D45B79C28D56}" srcId="{0ADC2639-06C2-463E-9F7E-A72E6C6D5038}" destId="{D2F02EB0-E7A6-4C84-8088-683444FDA7A6}" srcOrd="1" destOrd="0" parTransId="{93183DFD-82E3-484B-99F4-7E7165D9EB97}" sibTransId="{2C9A794E-5731-409D-8679-A130DC574D73}"/>
    <dgm:cxn modelId="{A9BEAA27-1A7E-43BD-9050-AA73B9DB1F06}" type="presOf" srcId="{500A8F8D-7EFE-465F-BC47-1581E6650E20}" destId="{8E115BAB-682A-46C2-A484-5FF7EED1CA9B}" srcOrd="0" destOrd="0" presId="urn:microsoft.com/office/officeart/2005/8/layout/cycle3"/>
    <dgm:cxn modelId="{B4BA36EE-E5FA-419E-9DE0-5C807E603842}" type="presOf" srcId="{0FB90F43-E16A-4D65-A67C-6C12B5D4E9D3}" destId="{73CB1D6D-29A2-49A1-83C9-4CEB6E5F6E82}" srcOrd="0" destOrd="0" presId="urn:microsoft.com/office/officeart/2005/8/layout/cycle3"/>
    <dgm:cxn modelId="{1FF5080D-52A6-4298-85AF-BFD6025ADE43}" type="presOf" srcId="{551E4FC3-0BD4-4F37-87DE-49EEA44F96D1}" destId="{054AC992-CBA8-45B6-B49C-939A984135D6}" srcOrd="0" destOrd="0" presId="urn:microsoft.com/office/officeart/2005/8/layout/cycle3"/>
    <dgm:cxn modelId="{EF03FF37-8C12-4F89-A122-95FC787F8B4D}" srcId="{0ADC2639-06C2-463E-9F7E-A72E6C6D5038}" destId="{0FB90F43-E16A-4D65-A67C-6C12B5D4E9D3}" srcOrd="3" destOrd="0" parTransId="{F056B98E-CA46-4041-8189-204A6ED2F17D}" sibTransId="{9C865A2E-AAAF-44DB-9376-3A2120092F96}"/>
    <dgm:cxn modelId="{E6C48B99-B260-48ED-9A40-78D5C2D9BDE9}" type="presParOf" srcId="{85C997A5-1B95-4A3C-A01B-BAB44A8D021A}" destId="{6C8AABD4-33EF-44D6-B9D4-CCC63A1EBD5C}" srcOrd="0" destOrd="0" presId="urn:microsoft.com/office/officeart/2005/8/layout/cycle3"/>
    <dgm:cxn modelId="{3FB10506-D2FE-4193-8AD6-459FBB850A03}" type="presParOf" srcId="{6C8AABD4-33EF-44D6-B9D4-CCC63A1EBD5C}" destId="{4146A166-9684-431A-A9E5-257B32D9D37E}" srcOrd="0" destOrd="0" presId="urn:microsoft.com/office/officeart/2005/8/layout/cycle3"/>
    <dgm:cxn modelId="{75D35987-4182-40AC-9A98-0F661818C47F}" type="presParOf" srcId="{6C8AABD4-33EF-44D6-B9D4-CCC63A1EBD5C}" destId="{73C60C9F-05A8-4D0A-B906-E0498D89E4B2}" srcOrd="1" destOrd="0" presId="urn:microsoft.com/office/officeart/2005/8/layout/cycle3"/>
    <dgm:cxn modelId="{B96827FC-6991-472A-AE21-F64A674515CF}" type="presParOf" srcId="{6C8AABD4-33EF-44D6-B9D4-CCC63A1EBD5C}" destId="{F9E090A1-7B57-4CEE-BDA4-AAC399271471}" srcOrd="2" destOrd="0" presId="urn:microsoft.com/office/officeart/2005/8/layout/cycle3"/>
    <dgm:cxn modelId="{74A580BF-DD72-4E88-854A-C3A4F874FD42}" type="presParOf" srcId="{6C8AABD4-33EF-44D6-B9D4-CCC63A1EBD5C}" destId="{8E115BAB-682A-46C2-A484-5FF7EED1CA9B}" srcOrd="3" destOrd="0" presId="urn:microsoft.com/office/officeart/2005/8/layout/cycle3"/>
    <dgm:cxn modelId="{ECA3C83F-84BF-4B78-A562-F855CAE4AFBD}" type="presParOf" srcId="{6C8AABD4-33EF-44D6-B9D4-CCC63A1EBD5C}" destId="{73CB1D6D-29A2-49A1-83C9-4CEB6E5F6E82}" srcOrd="4" destOrd="0" presId="urn:microsoft.com/office/officeart/2005/8/layout/cycle3"/>
    <dgm:cxn modelId="{60DB8B2D-7C58-455A-9D6B-313372452935}" type="presParOf" srcId="{6C8AABD4-33EF-44D6-B9D4-CCC63A1EBD5C}" destId="{5E851CD3-C535-4606-9EC7-1C247C2F5E4C}" srcOrd="5" destOrd="0" presId="urn:microsoft.com/office/officeart/2005/8/layout/cycle3"/>
    <dgm:cxn modelId="{87DC8D35-DC8F-4319-BBA8-7C3B7674C8B0}" type="presParOf" srcId="{6C8AABD4-33EF-44D6-B9D4-CCC63A1EBD5C}" destId="{A63DDBF0-AD5B-4A6C-9FAA-9E9B5E6BCAFA}" srcOrd="6" destOrd="0" presId="urn:microsoft.com/office/officeart/2005/8/layout/cycle3"/>
    <dgm:cxn modelId="{BDBC31F3-48A3-4D07-816C-DD53B9F10784}" type="presParOf" srcId="{6C8AABD4-33EF-44D6-B9D4-CCC63A1EBD5C}" destId="{054AC992-CBA8-45B6-B49C-939A984135D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8F23D-798E-4AEF-B4C2-7C28A900723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FBFBBFD8-69D6-4734-B070-72890BC27E87}">
      <dgm:prSet phldrT="[Text]" custT="1"/>
      <dgm:spPr/>
      <dgm:t>
        <a:bodyPr/>
        <a:lstStyle/>
        <a:p>
          <a:r>
            <a:rPr lang="id-ID" sz="2400" b="1" dirty="0"/>
            <a:t>2010</a:t>
          </a:r>
          <a:endParaRPr lang="id-ID" sz="2800" b="1" dirty="0"/>
        </a:p>
      </dgm:t>
    </dgm:pt>
    <dgm:pt modelId="{47368910-CA27-4612-96DB-F38B65BA6744}" type="parTrans" cxnId="{B76DA020-D312-4B6A-B1B3-AACDFE1B37C7}">
      <dgm:prSet/>
      <dgm:spPr/>
      <dgm:t>
        <a:bodyPr/>
        <a:lstStyle/>
        <a:p>
          <a:endParaRPr lang="id-ID" sz="2800" b="1"/>
        </a:p>
      </dgm:t>
    </dgm:pt>
    <dgm:pt modelId="{DBF295DF-86A0-4C6F-943E-E3F117EB4D2B}" type="sibTrans" cxnId="{B76DA020-D312-4B6A-B1B3-AACDFE1B37C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FB654141-242F-4BDA-8D38-96D377B44A25}">
      <dgm:prSet phldrT="[Text]" custT="1"/>
      <dgm:spPr/>
      <dgm:t>
        <a:bodyPr/>
        <a:lstStyle/>
        <a:p>
          <a:r>
            <a:rPr lang="id-ID" sz="2400" b="1" dirty="0"/>
            <a:t>2011</a:t>
          </a:r>
          <a:endParaRPr lang="id-ID" sz="2800" b="1" dirty="0"/>
        </a:p>
      </dgm:t>
    </dgm:pt>
    <dgm:pt modelId="{82E208EA-D73C-469D-A6A7-B6AB8144B998}" type="parTrans" cxnId="{ABBA14C8-5C70-4F3E-87C0-22E5CE159299}">
      <dgm:prSet/>
      <dgm:spPr/>
      <dgm:t>
        <a:bodyPr/>
        <a:lstStyle/>
        <a:p>
          <a:endParaRPr lang="id-ID" sz="2800" b="1"/>
        </a:p>
      </dgm:t>
    </dgm:pt>
    <dgm:pt modelId="{FB263B58-6D03-4593-914E-D036DD45F4C7}" type="sibTrans" cxnId="{ABBA14C8-5C70-4F3E-87C0-22E5CE15929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01FED26A-3D9A-48BD-8E73-3976A2F815E4}">
      <dgm:prSet phldrT="[Text]" custT="1"/>
      <dgm:spPr/>
      <dgm:t>
        <a:bodyPr/>
        <a:lstStyle/>
        <a:p>
          <a:r>
            <a:rPr lang="id-ID" sz="2400" b="1" dirty="0"/>
            <a:t>2012</a:t>
          </a:r>
          <a:endParaRPr lang="id-ID" sz="2800" b="1" dirty="0"/>
        </a:p>
      </dgm:t>
    </dgm:pt>
    <dgm:pt modelId="{CE123C13-C052-48B0-A2E4-E2B1EDB8755A}" type="parTrans" cxnId="{93B64DA0-76F5-48E4-84B4-39852E460021}">
      <dgm:prSet/>
      <dgm:spPr/>
      <dgm:t>
        <a:bodyPr/>
        <a:lstStyle/>
        <a:p>
          <a:endParaRPr lang="id-ID" sz="2800" b="1"/>
        </a:p>
      </dgm:t>
    </dgm:pt>
    <dgm:pt modelId="{095AAB8C-D7A1-4B37-8012-E39D8BCAFEA6}" type="sibTrans" cxnId="{93B64DA0-76F5-48E4-84B4-39852E46002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326629F9-A752-4E9D-8D0D-0C0FDF6F549E}">
      <dgm:prSet phldrT="[Text]" custT="1"/>
      <dgm:spPr/>
      <dgm:t>
        <a:bodyPr/>
        <a:lstStyle/>
        <a:p>
          <a:r>
            <a:rPr lang="id-ID" sz="2400" b="1" dirty="0"/>
            <a:t>2013</a:t>
          </a:r>
          <a:endParaRPr lang="id-ID" sz="2800" b="1" dirty="0"/>
        </a:p>
      </dgm:t>
    </dgm:pt>
    <dgm:pt modelId="{B38AF550-372D-4397-A385-543A262CB371}" type="parTrans" cxnId="{1832C2C9-3415-45BA-80B1-4D14D1E6CCE3}">
      <dgm:prSet/>
      <dgm:spPr/>
      <dgm:t>
        <a:bodyPr/>
        <a:lstStyle/>
        <a:p>
          <a:endParaRPr lang="id-ID" sz="2800" b="1"/>
        </a:p>
      </dgm:t>
    </dgm:pt>
    <dgm:pt modelId="{50469CF1-6092-4350-8D5A-E4C91C0DF96F}" type="sibTrans" cxnId="{1832C2C9-3415-45BA-80B1-4D14D1E6CCE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3B5C1D54-B3CB-4BDE-9DCB-C86F22DB7EE3}">
      <dgm:prSet phldrT="[Text]" custT="1"/>
      <dgm:spPr/>
      <dgm:t>
        <a:bodyPr/>
        <a:lstStyle/>
        <a:p>
          <a:r>
            <a:rPr lang="id-ID" sz="2400" b="1" dirty="0"/>
            <a:t>2014</a:t>
          </a:r>
          <a:endParaRPr lang="id-ID" sz="2800" b="1" dirty="0"/>
        </a:p>
      </dgm:t>
    </dgm:pt>
    <dgm:pt modelId="{8F07A93F-48B5-4E50-A85E-561C1CBAB222}" type="parTrans" cxnId="{0A69E3DE-0876-4E15-B17B-586D33AF703C}">
      <dgm:prSet/>
      <dgm:spPr/>
      <dgm:t>
        <a:bodyPr/>
        <a:lstStyle/>
        <a:p>
          <a:endParaRPr lang="id-ID" sz="2800" b="1"/>
        </a:p>
      </dgm:t>
    </dgm:pt>
    <dgm:pt modelId="{31391F4D-BBA8-4B17-98D9-1E87D01529EE}" type="sibTrans" cxnId="{0A69E3DE-0876-4E15-B17B-586D33AF703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E0541AE7-3E37-41F4-85E1-95CD6C40350D}">
      <dgm:prSet phldrT="[Text]" custT="1"/>
      <dgm:spPr/>
      <dgm:t>
        <a:bodyPr/>
        <a:lstStyle/>
        <a:p>
          <a:r>
            <a:rPr lang="id-ID" sz="2400" b="1" dirty="0"/>
            <a:t>2015</a:t>
          </a:r>
          <a:endParaRPr lang="id-ID" sz="2800" b="1" dirty="0"/>
        </a:p>
      </dgm:t>
    </dgm:pt>
    <dgm:pt modelId="{EFD98399-DD43-4A31-B316-A0890593719B}" type="parTrans" cxnId="{EFBC8227-D94E-4571-8F9E-63000557A1C3}">
      <dgm:prSet/>
      <dgm:spPr/>
      <dgm:t>
        <a:bodyPr/>
        <a:lstStyle/>
        <a:p>
          <a:endParaRPr lang="id-ID" sz="2800" b="1"/>
        </a:p>
      </dgm:t>
    </dgm:pt>
    <dgm:pt modelId="{957D8B02-BF68-413F-B451-D5113477F41F}" type="sibTrans" cxnId="{EFBC8227-D94E-4571-8F9E-63000557A1C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sz="2800" b="1"/>
        </a:p>
      </dgm:t>
    </dgm:pt>
    <dgm:pt modelId="{3DA8AA31-129D-4CB7-B0C4-2BE78B8DDF2C}">
      <dgm:prSet custT="1"/>
      <dgm:spPr/>
      <dgm:t>
        <a:bodyPr/>
        <a:lstStyle/>
        <a:p>
          <a:r>
            <a:rPr lang="id-ID" sz="2400" b="1" dirty="0"/>
            <a:t>201</a:t>
          </a:r>
          <a:r>
            <a:rPr lang="en-US" sz="2400" b="1" dirty="0"/>
            <a:t>6</a:t>
          </a:r>
          <a:endParaRPr lang="en-US" sz="2400" dirty="0"/>
        </a:p>
      </dgm:t>
    </dgm:pt>
    <dgm:pt modelId="{2E1CABB5-0A7E-42ED-8B7E-95269C670556}" type="sibTrans" cxnId="{D12777AC-16E1-4CC6-8EA5-E49908D7936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 b="1"/>
        </a:p>
      </dgm:t>
    </dgm:pt>
    <dgm:pt modelId="{5CC4F185-0D1F-4A4F-85B0-DADBD278EBE3}" type="parTrans" cxnId="{D12777AC-16E1-4CC6-8EA5-E49908D79369}">
      <dgm:prSet/>
      <dgm:spPr/>
      <dgm:t>
        <a:bodyPr/>
        <a:lstStyle/>
        <a:p>
          <a:endParaRPr lang="en-US"/>
        </a:p>
      </dgm:t>
    </dgm:pt>
    <dgm:pt modelId="{598248C9-0697-40CA-8CF6-5473940E82B3}" type="pres">
      <dgm:prSet presAssocID="{E528F23D-798E-4AEF-B4C2-7C28A9007233}" presName="Name0" presStyleCnt="0">
        <dgm:presLayoutVars>
          <dgm:chMax val="7"/>
          <dgm:chPref val="7"/>
          <dgm:dir/>
        </dgm:presLayoutVars>
      </dgm:prSet>
      <dgm:spPr/>
    </dgm:pt>
    <dgm:pt modelId="{D5F17C3D-9F73-41C9-87E5-010B4EBF7D4F}" type="pres">
      <dgm:prSet presAssocID="{E528F23D-798E-4AEF-B4C2-7C28A9007233}" presName="dot1" presStyleLbl="alignNode1" presStyleIdx="0" presStyleCnt="18"/>
      <dgm:spPr/>
    </dgm:pt>
    <dgm:pt modelId="{C2EAAB94-0795-4847-97D4-7FECE7101DE3}" type="pres">
      <dgm:prSet presAssocID="{E528F23D-798E-4AEF-B4C2-7C28A9007233}" presName="dot2" presStyleLbl="alignNode1" presStyleIdx="1" presStyleCnt="18"/>
      <dgm:spPr/>
    </dgm:pt>
    <dgm:pt modelId="{96ACAE6D-6E12-4A75-B3C3-F540312229B7}" type="pres">
      <dgm:prSet presAssocID="{E528F23D-798E-4AEF-B4C2-7C28A9007233}" presName="dot3" presStyleLbl="alignNode1" presStyleIdx="2" presStyleCnt="18"/>
      <dgm:spPr/>
    </dgm:pt>
    <dgm:pt modelId="{1109C6D2-C1EF-4B17-9B02-2365CCE745EA}" type="pres">
      <dgm:prSet presAssocID="{E528F23D-798E-4AEF-B4C2-7C28A9007233}" presName="dot4" presStyleLbl="alignNode1" presStyleIdx="3" presStyleCnt="18"/>
      <dgm:spPr/>
    </dgm:pt>
    <dgm:pt modelId="{8E2D2A45-3FA9-4119-9630-1877FA26F580}" type="pres">
      <dgm:prSet presAssocID="{E528F23D-798E-4AEF-B4C2-7C28A9007233}" presName="dot5" presStyleLbl="alignNode1" presStyleIdx="4" presStyleCnt="18"/>
      <dgm:spPr/>
    </dgm:pt>
    <dgm:pt modelId="{30B188FC-EE3B-4833-9CB0-7CE1766C3563}" type="pres">
      <dgm:prSet presAssocID="{E528F23D-798E-4AEF-B4C2-7C28A9007233}" presName="dot6" presStyleLbl="alignNode1" presStyleIdx="5" presStyleCnt="18"/>
      <dgm:spPr/>
    </dgm:pt>
    <dgm:pt modelId="{6742B438-CF41-461D-A435-583B0626C8BF}" type="pres">
      <dgm:prSet presAssocID="{E528F23D-798E-4AEF-B4C2-7C28A9007233}" presName="dot7" presStyleLbl="alignNode1" presStyleIdx="6" presStyleCnt="18"/>
      <dgm:spPr/>
    </dgm:pt>
    <dgm:pt modelId="{96105A20-8DA8-4E67-8E82-13EE44B3199D}" type="pres">
      <dgm:prSet presAssocID="{E528F23D-798E-4AEF-B4C2-7C28A9007233}" presName="dot8" presStyleLbl="alignNode1" presStyleIdx="7" presStyleCnt="18"/>
      <dgm:spPr/>
    </dgm:pt>
    <dgm:pt modelId="{24FBD61C-D898-4B62-BBE6-7D0DDB31434A}" type="pres">
      <dgm:prSet presAssocID="{E528F23D-798E-4AEF-B4C2-7C28A9007233}" presName="dot9" presStyleLbl="alignNode1" presStyleIdx="8" presStyleCnt="18"/>
      <dgm:spPr/>
    </dgm:pt>
    <dgm:pt modelId="{9BEAD387-BED2-4D12-8EB4-E6F52957E545}" type="pres">
      <dgm:prSet presAssocID="{E528F23D-798E-4AEF-B4C2-7C28A9007233}" presName="dot10" presStyleLbl="alignNode1" presStyleIdx="9" presStyleCnt="18"/>
      <dgm:spPr/>
    </dgm:pt>
    <dgm:pt modelId="{D1E5E730-14CF-4F80-B225-FC5FC6AFE406}" type="pres">
      <dgm:prSet presAssocID="{E528F23D-798E-4AEF-B4C2-7C28A9007233}" presName="dot11" presStyleLbl="alignNode1" presStyleIdx="10" presStyleCnt="18"/>
      <dgm:spPr/>
    </dgm:pt>
    <dgm:pt modelId="{8BF1ECF5-97BE-4E44-B5CB-89C8346D08C9}" type="pres">
      <dgm:prSet presAssocID="{E528F23D-798E-4AEF-B4C2-7C28A9007233}" presName="dotArrow1" presStyleLbl="alignNode1" presStyleIdx="11" presStyleCnt="18"/>
      <dgm:spPr/>
    </dgm:pt>
    <dgm:pt modelId="{4A934174-E943-45C9-B446-7F9E353C4EBE}" type="pres">
      <dgm:prSet presAssocID="{E528F23D-798E-4AEF-B4C2-7C28A9007233}" presName="dotArrow2" presStyleLbl="alignNode1" presStyleIdx="12" presStyleCnt="18"/>
      <dgm:spPr/>
    </dgm:pt>
    <dgm:pt modelId="{527DFA03-78F1-4C64-BB4C-5985FD05053B}" type="pres">
      <dgm:prSet presAssocID="{E528F23D-798E-4AEF-B4C2-7C28A9007233}" presName="dotArrow3" presStyleLbl="alignNode1" presStyleIdx="13" presStyleCnt="18"/>
      <dgm:spPr/>
    </dgm:pt>
    <dgm:pt modelId="{B28DA817-7098-4611-85A4-CF2BADFD534F}" type="pres">
      <dgm:prSet presAssocID="{E528F23D-798E-4AEF-B4C2-7C28A9007233}" presName="dotArrow4" presStyleLbl="alignNode1" presStyleIdx="14" presStyleCnt="18"/>
      <dgm:spPr/>
    </dgm:pt>
    <dgm:pt modelId="{44175562-5325-4B49-AEA5-E868AFB7B7BF}" type="pres">
      <dgm:prSet presAssocID="{E528F23D-798E-4AEF-B4C2-7C28A9007233}" presName="dotArrow5" presStyleLbl="alignNode1" presStyleIdx="15" presStyleCnt="18"/>
      <dgm:spPr/>
    </dgm:pt>
    <dgm:pt modelId="{9FB018FB-8179-4CFF-AD7A-15E1ADC6D1BD}" type="pres">
      <dgm:prSet presAssocID="{E528F23D-798E-4AEF-B4C2-7C28A9007233}" presName="dotArrow6" presStyleLbl="alignNode1" presStyleIdx="16" presStyleCnt="18"/>
      <dgm:spPr/>
    </dgm:pt>
    <dgm:pt modelId="{22C58765-8376-4FBD-A169-06E1A3FC5845}" type="pres">
      <dgm:prSet presAssocID="{E528F23D-798E-4AEF-B4C2-7C28A9007233}" presName="dotArrow7" presStyleLbl="alignNode1" presStyleIdx="17" presStyleCnt="18"/>
      <dgm:spPr/>
    </dgm:pt>
    <dgm:pt modelId="{3030105D-330A-47F2-8834-6B235E131E73}" type="pres">
      <dgm:prSet presAssocID="{FBFBBFD8-69D6-4734-B070-72890BC27E87}" presName="parTx1" presStyleLbl="node1" presStyleIdx="0" presStyleCnt="7"/>
      <dgm:spPr/>
      <dgm:t>
        <a:bodyPr/>
        <a:lstStyle/>
        <a:p>
          <a:endParaRPr lang="id-ID"/>
        </a:p>
      </dgm:t>
    </dgm:pt>
    <dgm:pt modelId="{617C64AB-07B4-4A54-9B27-901A162ECB87}" type="pres">
      <dgm:prSet presAssocID="{DBF295DF-86A0-4C6F-943E-E3F117EB4D2B}" presName="picture1" presStyleCnt="0"/>
      <dgm:spPr/>
    </dgm:pt>
    <dgm:pt modelId="{8201E311-6FE0-4B52-B7A1-BAD12113769C}" type="pres">
      <dgm:prSet presAssocID="{DBF295DF-86A0-4C6F-943E-E3F117EB4D2B}" presName="imageRepeatNode" presStyleLbl="fgImgPlace1" presStyleIdx="0" presStyleCnt="7"/>
      <dgm:spPr/>
      <dgm:t>
        <a:bodyPr/>
        <a:lstStyle/>
        <a:p>
          <a:endParaRPr lang="id-ID"/>
        </a:p>
      </dgm:t>
    </dgm:pt>
    <dgm:pt modelId="{CD81D9A8-4E0A-491A-B8FB-12D6B485811B}" type="pres">
      <dgm:prSet presAssocID="{FB654141-242F-4BDA-8D38-96D377B44A25}" presName="parTx2" presStyleLbl="node1" presStyleIdx="1" presStyleCnt="7"/>
      <dgm:spPr/>
      <dgm:t>
        <a:bodyPr/>
        <a:lstStyle/>
        <a:p>
          <a:endParaRPr lang="id-ID"/>
        </a:p>
      </dgm:t>
    </dgm:pt>
    <dgm:pt modelId="{E614C851-B924-43CD-92DA-2D0416D025A1}" type="pres">
      <dgm:prSet presAssocID="{FB263B58-6D03-4593-914E-D036DD45F4C7}" presName="picture2" presStyleCnt="0"/>
      <dgm:spPr/>
    </dgm:pt>
    <dgm:pt modelId="{EE8BF3EC-8836-408C-BF54-790DFDB074E9}" type="pres">
      <dgm:prSet presAssocID="{FB263B58-6D03-4593-914E-D036DD45F4C7}" presName="imageRepeatNode" presStyleLbl="fgImgPlace1" presStyleIdx="1" presStyleCnt="7"/>
      <dgm:spPr/>
      <dgm:t>
        <a:bodyPr/>
        <a:lstStyle/>
        <a:p>
          <a:endParaRPr lang="id-ID"/>
        </a:p>
      </dgm:t>
    </dgm:pt>
    <dgm:pt modelId="{1C5FFB5E-31F7-4F99-84D2-152588F69974}" type="pres">
      <dgm:prSet presAssocID="{01FED26A-3D9A-48BD-8E73-3976A2F815E4}" presName="parTx3" presStyleLbl="node1" presStyleIdx="2" presStyleCnt="7"/>
      <dgm:spPr/>
      <dgm:t>
        <a:bodyPr/>
        <a:lstStyle/>
        <a:p>
          <a:endParaRPr lang="id-ID"/>
        </a:p>
      </dgm:t>
    </dgm:pt>
    <dgm:pt modelId="{5257FBFC-3A8E-41C7-AED7-1A42178EDC77}" type="pres">
      <dgm:prSet presAssocID="{095AAB8C-D7A1-4B37-8012-E39D8BCAFEA6}" presName="picture3" presStyleCnt="0"/>
      <dgm:spPr/>
    </dgm:pt>
    <dgm:pt modelId="{268A48FB-9618-43D0-A012-750B588A3F36}" type="pres">
      <dgm:prSet presAssocID="{095AAB8C-D7A1-4B37-8012-E39D8BCAFEA6}" presName="imageRepeatNode" presStyleLbl="fgImgPlace1" presStyleIdx="2" presStyleCnt="7"/>
      <dgm:spPr/>
      <dgm:t>
        <a:bodyPr/>
        <a:lstStyle/>
        <a:p>
          <a:endParaRPr lang="id-ID"/>
        </a:p>
      </dgm:t>
    </dgm:pt>
    <dgm:pt modelId="{14DE71B4-D9C8-45B1-9AA2-111FEB3306E5}" type="pres">
      <dgm:prSet presAssocID="{326629F9-A752-4E9D-8D0D-0C0FDF6F549E}" presName="parTx4" presStyleLbl="node1" presStyleIdx="3" presStyleCnt="7"/>
      <dgm:spPr/>
      <dgm:t>
        <a:bodyPr/>
        <a:lstStyle/>
        <a:p>
          <a:endParaRPr lang="id-ID"/>
        </a:p>
      </dgm:t>
    </dgm:pt>
    <dgm:pt modelId="{A6395BB3-5454-4A1B-B6C5-66BDBBB4D2C7}" type="pres">
      <dgm:prSet presAssocID="{50469CF1-6092-4350-8D5A-E4C91C0DF96F}" presName="picture4" presStyleCnt="0"/>
      <dgm:spPr/>
    </dgm:pt>
    <dgm:pt modelId="{E223F004-8115-45A9-9B8F-1B60B565B4E6}" type="pres">
      <dgm:prSet presAssocID="{50469CF1-6092-4350-8D5A-E4C91C0DF96F}" presName="imageRepeatNode" presStyleLbl="fgImgPlace1" presStyleIdx="3" presStyleCnt="7"/>
      <dgm:spPr/>
      <dgm:t>
        <a:bodyPr/>
        <a:lstStyle/>
        <a:p>
          <a:endParaRPr lang="id-ID"/>
        </a:p>
      </dgm:t>
    </dgm:pt>
    <dgm:pt modelId="{5EB53207-2CC8-4D4A-AED3-379671CE5622}" type="pres">
      <dgm:prSet presAssocID="{3B5C1D54-B3CB-4BDE-9DCB-C86F22DB7EE3}" presName="parTx5" presStyleLbl="node1" presStyleIdx="4" presStyleCnt="7"/>
      <dgm:spPr/>
      <dgm:t>
        <a:bodyPr/>
        <a:lstStyle/>
        <a:p>
          <a:endParaRPr lang="id-ID"/>
        </a:p>
      </dgm:t>
    </dgm:pt>
    <dgm:pt modelId="{53F6EC4E-4399-4B29-AC46-78254167EC39}" type="pres">
      <dgm:prSet presAssocID="{31391F4D-BBA8-4B17-98D9-1E87D01529EE}" presName="picture5" presStyleCnt="0"/>
      <dgm:spPr/>
    </dgm:pt>
    <dgm:pt modelId="{8DC888A9-C502-4FE4-8879-81853F7998D5}" type="pres">
      <dgm:prSet presAssocID="{31391F4D-BBA8-4B17-98D9-1E87D01529EE}" presName="imageRepeatNode" presStyleLbl="fgImgPlace1" presStyleIdx="4" presStyleCnt="7"/>
      <dgm:spPr/>
      <dgm:t>
        <a:bodyPr/>
        <a:lstStyle/>
        <a:p>
          <a:endParaRPr lang="id-ID"/>
        </a:p>
      </dgm:t>
    </dgm:pt>
    <dgm:pt modelId="{5BBF436A-99D3-444F-8358-63DB98D0BC9F}" type="pres">
      <dgm:prSet presAssocID="{E0541AE7-3E37-41F4-85E1-95CD6C40350D}" presName="parTx6" presStyleLbl="node1" presStyleIdx="5" presStyleCnt="7"/>
      <dgm:spPr/>
      <dgm:t>
        <a:bodyPr/>
        <a:lstStyle/>
        <a:p>
          <a:endParaRPr lang="id-ID"/>
        </a:p>
      </dgm:t>
    </dgm:pt>
    <dgm:pt modelId="{D484D1E6-184F-41C8-883F-E622DE690D6D}" type="pres">
      <dgm:prSet presAssocID="{957D8B02-BF68-413F-B451-D5113477F41F}" presName="picture6" presStyleCnt="0"/>
      <dgm:spPr/>
    </dgm:pt>
    <dgm:pt modelId="{772D4350-CB3B-4E03-BDC9-AB4198127378}" type="pres">
      <dgm:prSet presAssocID="{957D8B02-BF68-413F-B451-D5113477F41F}" presName="imageRepeatNode" presStyleLbl="fgImgPlace1" presStyleIdx="5" presStyleCnt="7"/>
      <dgm:spPr/>
      <dgm:t>
        <a:bodyPr/>
        <a:lstStyle/>
        <a:p>
          <a:endParaRPr lang="id-ID"/>
        </a:p>
      </dgm:t>
    </dgm:pt>
    <dgm:pt modelId="{C866B2EE-DE3E-4B73-8A97-61EB2DEA7AAB}" type="pres">
      <dgm:prSet presAssocID="{3DA8AA31-129D-4CB7-B0C4-2BE78B8DDF2C}" presName="parTx7" presStyleLbl="node1" presStyleIdx="6" presStyleCnt="7"/>
      <dgm:spPr/>
      <dgm:t>
        <a:bodyPr/>
        <a:lstStyle/>
        <a:p>
          <a:endParaRPr lang="id-ID"/>
        </a:p>
      </dgm:t>
    </dgm:pt>
    <dgm:pt modelId="{3A2A002B-53D6-4E89-AB60-9DD7079F1BD7}" type="pres">
      <dgm:prSet presAssocID="{2E1CABB5-0A7E-42ED-8B7E-95269C670556}" presName="picture7" presStyleCnt="0"/>
      <dgm:spPr/>
    </dgm:pt>
    <dgm:pt modelId="{EDB28CEB-B76F-42AB-9C4D-AF62A7CD4831}" type="pres">
      <dgm:prSet presAssocID="{2E1CABB5-0A7E-42ED-8B7E-95269C670556}" presName="imageRepeatNode" presStyleLbl="fgImgPlace1" presStyleIdx="6" presStyleCnt="7"/>
      <dgm:spPr/>
      <dgm:t>
        <a:bodyPr/>
        <a:lstStyle/>
        <a:p>
          <a:endParaRPr lang="id-ID"/>
        </a:p>
      </dgm:t>
    </dgm:pt>
  </dgm:ptLst>
  <dgm:cxnLst>
    <dgm:cxn modelId="{1832C2C9-3415-45BA-80B1-4D14D1E6CCE3}" srcId="{E528F23D-798E-4AEF-B4C2-7C28A9007233}" destId="{326629F9-A752-4E9D-8D0D-0C0FDF6F549E}" srcOrd="3" destOrd="0" parTransId="{B38AF550-372D-4397-A385-543A262CB371}" sibTransId="{50469CF1-6092-4350-8D5A-E4C91C0DF96F}"/>
    <dgm:cxn modelId="{E8E0C19D-C6F3-4E48-98D5-823768EED9E4}" type="presOf" srcId="{50469CF1-6092-4350-8D5A-E4C91C0DF96F}" destId="{E223F004-8115-45A9-9B8F-1B60B565B4E6}" srcOrd="0" destOrd="0" presId="urn:microsoft.com/office/officeart/2008/layout/AscendingPictureAccentProcess"/>
    <dgm:cxn modelId="{342BB746-3413-4A5B-82CB-AFE1C4BEF36C}" type="presOf" srcId="{095AAB8C-D7A1-4B37-8012-E39D8BCAFEA6}" destId="{268A48FB-9618-43D0-A012-750B588A3F36}" srcOrd="0" destOrd="0" presId="urn:microsoft.com/office/officeart/2008/layout/AscendingPictureAccentProcess"/>
    <dgm:cxn modelId="{5E07E8B5-1B2D-4A8F-B835-37532B105B33}" type="presOf" srcId="{957D8B02-BF68-413F-B451-D5113477F41F}" destId="{772D4350-CB3B-4E03-BDC9-AB4198127378}" srcOrd="0" destOrd="0" presId="urn:microsoft.com/office/officeart/2008/layout/AscendingPictureAccentProcess"/>
    <dgm:cxn modelId="{0A69E3DE-0876-4E15-B17B-586D33AF703C}" srcId="{E528F23D-798E-4AEF-B4C2-7C28A9007233}" destId="{3B5C1D54-B3CB-4BDE-9DCB-C86F22DB7EE3}" srcOrd="4" destOrd="0" parTransId="{8F07A93F-48B5-4E50-A85E-561C1CBAB222}" sibTransId="{31391F4D-BBA8-4B17-98D9-1E87D01529EE}"/>
    <dgm:cxn modelId="{BE4A8B80-6C8C-4E8F-B534-E9FD444FCEF4}" type="presOf" srcId="{FB263B58-6D03-4593-914E-D036DD45F4C7}" destId="{EE8BF3EC-8836-408C-BF54-790DFDB074E9}" srcOrd="0" destOrd="0" presId="urn:microsoft.com/office/officeart/2008/layout/AscendingPictureAccentProcess"/>
    <dgm:cxn modelId="{11FDEA4B-26C1-4238-B21B-5FC331F69231}" type="presOf" srcId="{3DA8AA31-129D-4CB7-B0C4-2BE78B8DDF2C}" destId="{C866B2EE-DE3E-4B73-8A97-61EB2DEA7AAB}" srcOrd="0" destOrd="0" presId="urn:microsoft.com/office/officeart/2008/layout/AscendingPictureAccentProcess"/>
    <dgm:cxn modelId="{B76DA020-D312-4B6A-B1B3-AACDFE1B37C7}" srcId="{E528F23D-798E-4AEF-B4C2-7C28A9007233}" destId="{FBFBBFD8-69D6-4734-B070-72890BC27E87}" srcOrd="0" destOrd="0" parTransId="{47368910-CA27-4612-96DB-F38B65BA6744}" sibTransId="{DBF295DF-86A0-4C6F-943E-E3F117EB4D2B}"/>
    <dgm:cxn modelId="{EFBC8227-D94E-4571-8F9E-63000557A1C3}" srcId="{E528F23D-798E-4AEF-B4C2-7C28A9007233}" destId="{E0541AE7-3E37-41F4-85E1-95CD6C40350D}" srcOrd="5" destOrd="0" parTransId="{EFD98399-DD43-4A31-B316-A0890593719B}" sibTransId="{957D8B02-BF68-413F-B451-D5113477F41F}"/>
    <dgm:cxn modelId="{CBA1C9DD-8BCA-4E5E-841F-E83BAB373EB8}" type="presOf" srcId="{31391F4D-BBA8-4B17-98D9-1E87D01529EE}" destId="{8DC888A9-C502-4FE4-8879-81853F7998D5}" srcOrd="0" destOrd="0" presId="urn:microsoft.com/office/officeart/2008/layout/AscendingPictureAccentProcess"/>
    <dgm:cxn modelId="{ABBA14C8-5C70-4F3E-87C0-22E5CE159299}" srcId="{E528F23D-798E-4AEF-B4C2-7C28A9007233}" destId="{FB654141-242F-4BDA-8D38-96D377B44A25}" srcOrd="1" destOrd="0" parTransId="{82E208EA-D73C-469D-A6A7-B6AB8144B998}" sibTransId="{FB263B58-6D03-4593-914E-D036DD45F4C7}"/>
    <dgm:cxn modelId="{832AA10F-95DF-4D9D-87F2-1FA4A71F0202}" type="presOf" srcId="{2E1CABB5-0A7E-42ED-8B7E-95269C670556}" destId="{EDB28CEB-B76F-42AB-9C4D-AF62A7CD4831}" srcOrd="0" destOrd="0" presId="urn:microsoft.com/office/officeart/2008/layout/AscendingPictureAccentProcess"/>
    <dgm:cxn modelId="{0A3D5C92-7B76-4EE2-B604-638FCD3DD92E}" type="presOf" srcId="{FB654141-242F-4BDA-8D38-96D377B44A25}" destId="{CD81D9A8-4E0A-491A-B8FB-12D6B485811B}" srcOrd="0" destOrd="0" presId="urn:microsoft.com/office/officeart/2008/layout/AscendingPictureAccentProcess"/>
    <dgm:cxn modelId="{9409C80B-26A7-4BDA-9AE5-3C728D6C4F6E}" type="presOf" srcId="{3B5C1D54-B3CB-4BDE-9DCB-C86F22DB7EE3}" destId="{5EB53207-2CC8-4D4A-AED3-379671CE5622}" srcOrd="0" destOrd="0" presId="urn:microsoft.com/office/officeart/2008/layout/AscendingPictureAccentProcess"/>
    <dgm:cxn modelId="{539F5D81-4C3D-4273-83B5-4070BAEA891C}" type="presOf" srcId="{FBFBBFD8-69D6-4734-B070-72890BC27E87}" destId="{3030105D-330A-47F2-8834-6B235E131E73}" srcOrd="0" destOrd="0" presId="urn:microsoft.com/office/officeart/2008/layout/AscendingPictureAccentProcess"/>
    <dgm:cxn modelId="{93B64DA0-76F5-48E4-84B4-39852E460021}" srcId="{E528F23D-798E-4AEF-B4C2-7C28A9007233}" destId="{01FED26A-3D9A-48BD-8E73-3976A2F815E4}" srcOrd="2" destOrd="0" parTransId="{CE123C13-C052-48B0-A2E4-E2B1EDB8755A}" sibTransId="{095AAB8C-D7A1-4B37-8012-E39D8BCAFEA6}"/>
    <dgm:cxn modelId="{BFD6D696-AD70-416A-BB51-EC9D97AC169E}" type="presOf" srcId="{01FED26A-3D9A-48BD-8E73-3976A2F815E4}" destId="{1C5FFB5E-31F7-4F99-84D2-152588F69974}" srcOrd="0" destOrd="0" presId="urn:microsoft.com/office/officeart/2008/layout/AscendingPictureAccentProcess"/>
    <dgm:cxn modelId="{E6070383-4EA9-4A0D-9C11-369AC5C0D7CB}" type="presOf" srcId="{E528F23D-798E-4AEF-B4C2-7C28A9007233}" destId="{598248C9-0697-40CA-8CF6-5473940E82B3}" srcOrd="0" destOrd="0" presId="urn:microsoft.com/office/officeart/2008/layout/AscendingPictureAccentProcess"/>
    <dgm:cxn modelId="{7A3DF175-42A4-490D-8034-EF6E6D1BE684}" type="presOf" srcId="{326629F9-A752-4E9D-8D0D-0C0FDF6F549E}" destId="{14DE71B4-D9C8-45B1-9AA2-111FEB3306E5}" srcOrd="0" destOrd="0" presId="urn:microsoft.com/office/officeart/2008/layout/AscendingPictureAccentProcess"/>
    <dgm:cxn modelId="{D12777AC-16E1-4CC6-8EA5-E49908D79369}" srcId="{E528F23D-798E-4AEF-B4C2-7C28A9007233}" destId="{3DA8AA31-129D-4CB7-B0C4-2BE78B8DDF2C}" srcOrd="6" destOrd="0" parTransId="{5CC4F185-0D1F-4A4F-85B0-DADBD278EBE3}" sibTransId="{2E1CABB5-0A7E-42ED-8B7E-95269C670556}"/>
    <dgm:cxn modelId="{ED15A331-8979-438F-89E6-70FC0E5D3E93}" type="presOf" srcId="{DBF295DF-86A0-4C6F-943E-E3F117EB4D2B}" destId="{8201E311-6FE0-4B52-B7A1-BAD12113769C}" srcOrd="0" destOrd="0" presId="urn:microsoft.com/office/officeart/2008/layout/AscendingPictureAccentProcess"/>
    <dgm:cxn modelId="{8CB123D0-A8EA-4EA2-9949-23EBE6910DE6}" type="presOf" srcId="{E0541AE7-3E37-41F4-85E1-95CD6C40350D}" destId="{5BBF436A-99D3-444F-8358-63DB98D0BC9F}" srcOrd="0" destOrd="0" presId="urn:microsoft.com/office/officeart/2008/layout/AscendingPictureAccentProcess"/>
    <dgm:cxn modelId="{ECA111DD-2E05-4F74-B587-76AE17E37AF9}" type="presParOf" srcId="{598248C9-0697-40CA-8CF6-5473940E82B3}" destId="{D5F17C3D-9F73-41C9-87E5-010B4EBF7D4F}" srcOrd="0" destOrd="0" presId="urn:microsoft.com/office/officeart/2008/layout/AscendingPictureAccentProcess"/>
    <dgm:cxn modelId="{1F71C37D-EC8A-4ECB-8A40-DAFBB5225CB2}" type="presParOf" srcId="{598248C9-0697-40CA-8CF6-5473940E82B3}" destId="{C2EAAB94-0795-4847-97D4-7FECE7101DE3}" srcOrd="1" destOrd="0" presId="urn:microsoft.com/office/officeart/2008/layout/AscendingPictureAccentProcess"/>
    <dgm:cxn modelId="{D5E6128E-651F-4C76-9DFC-FC6EE57C398E}" type="presParOf" srcId="{598248C9-0697-40CA-8CF6-5473940E82B3}" destId="{96ACAE6D-6E12-4A75-B3C3-F540312229B7}" srcOrd="2" destOrd="0" presId="urn:microsoft.com/office/officeart/2008/layout/AscendingPictureAccentProcess"/>
    <dgm:cxn modelId="{DF871323-4C8A-4EC6-BF6A-D4FB219EC19A}" type="presParOf" srcId="{598248C9-0697-40CA-8CF6-5473940E82B3}" destId="{1109C6D2-C1EF-4B17-9B02-2365CCE745EA}" srcOrd="3" destOrd="0" presId="urn:microsoft.com/office/officeart/2008/layout/AscendingPictureAccentProcess"/>
    <dgm:cxn modelId="{AC59CB56-D30A-407B-85C4-3D762C23B236}" type="presParOf" srcId="{598248C9-0697-40CA-8CF6-5473940E82B3}" destId="{8E2D2A45-3FA9-4119-9630-1877FA26F580}" srcOrd="4" destOrd="0" presId="urn:microsoft.com/office/officeart/2008/layout/AscendingPictureAccentProcess"/>
    <dgm:cxn modelId="{9B1A1448-F67A-4F47-81FC-56A7453600D7}" type="presParOf" srcId="{598248C9-0697-40CA-8CF6-5473940E82B3}" destId="{30B188FC-EE3B-4833-9CB0-7CE1766C3563}" srcOrd="5" destOrd="0" presId="urn:microsoft.com/office/officeart/2008/layout/AscendingPictureAccentProcess"/>
    <dgm:cxn modelId="{44873E67-21E4-4870-8646-AFE05A6589B3}" type="presParOf" srcId="{598248C9-0697-40CA-8CF6-5473940E82B3}" destId="{6742B438-CF41-461D-A435-583B0626C8BF}" srcOrd="6" destOrd="0" presId="urn:microsoft.com/office/officeart/2008/layout/AscendingPictureAccentProcess"/>
    <dgm:cxn modelId="{6A27AECE-DB74-4C0E-9111-659D65FEEC4F}" type="presParOf" srcId="{598248C9-0697-40CA-8CF6-5473940E82B3}" destId="{96105A20-8DA8-4E67-8E82-13EE44B3199D}" srcOrd="7" destOrd="0" presId="urn:microsoft.com/office/officeart/2008/layout/AscendingPictureAccentProcess"/>
    <dgm:cxn modelId="{54E50DF2-EDF9-4573-ACA9-ED8CCF9DFB4F}" type="presParOf" srcId="{598248C9-0697-40CA-8CF6-5473940E82B3}" destId="{24FBD61C-D898-4B62-BBE6-7D0DDB31434A}" srcOrd="8" destOrd="0" presId="urn:microsoft.com/office/officeart/2008/layout/AscendingPictureAccentProcess"/>
    <dgm:cxn modelId="{D747F2D6-66C2-4004-897A-D38ECCA86D31}" type="presParOf" srcId="{598248C9-0697-40CA-8CF6-5473940E82B3}" destId="{9BEAD387-BED2-4D12-8EB4-E6F52957E545}" srcOrd="9" destOrd="0" presId="urn:microsoft.com/office/officeart/2008/layout/AscendingPictureAccentProcess"/>
    <dgm:cxn modelId="{28F146A0-B906-49D9-AE5D-FF55ADCD8854}" type="presParOf" srcId="{598248C9-0697-40CA-8CF6-5473940E82B3}" destId="{D1E5E730-14CF-4F80-B225-FC5FC6AFE406}" srcOrd="10" destOrd="0" presId="urn:microsoft.com/office/officeart/2008/layout/AscendingPictureAccentProcess"/>
    <dgm:cxn modelId="{FD74BBA7-2D09-47D2-870B-34C62F0DCC72}" type="presParOf" srcId="{598248C9-0697-40CA-8CF6-5473940E82B3}" destId="{8BF1ECF5-97BE-4E44-B5CB-89C8346D08C9}" srcOrd="11" destOrd="0" presId="urn:microsoft.com/office/officeart/2008/layout/AscendingPictureAccentProcess"/>
    <dgm:cxn modelId="{C6B23A50-AD83-4E9E-BCA4-6B0ACF5C6B25}" type="presParOf" srcId="{598248C9-0697-40CA-8CF6-5473940E82B3}" destId="{4A934174-E943-45C9-B446-7F9E353C4EBE}" srcOrd="12" destOrd="0" presId="urn:microsoft.com/office/officeart/2008/layout/AscendingPictureAccentProcess"/>
    <dgm:cxn modelId="{140999AE-7C1C-4C83-BA1D-AD4ED3BB07B4}" type="presParOf" srcId="{598248C9-0697-40CA-8CF6-5473940E82B3}" destId="{527DFA03-78F1-4C64-BB4C-5985FD05053B}" srcOrd="13" destOrd="0" presId="urn:microsoft.com/office/officeart/2008/layout/AscendingPictureAccentProcess"/>
    <dgm:cxn modelId="{9E2FF5B5-A4BE-42CE-8F07-9FED17E036DD}" type="presParOf" srcId="{598248C9-0697-40CA-8CF6-5473940E82B3}" destId="{B28DA817-7098-4611-85A4-CF2BADFD534F}" srcOrd="14" destOrd="0" presId="urn:microsoft.com/office/officeart/2008/layout/AscendingPictureAccentProcess"/>
    <dgm:cxn modelId="{732AA7FF-0CBA-48CB-BD65-DE8F82DB179A}" type="presParOf" srcId="{598248C9-0697-40CA-8CF6-5473940E82B3}" destId="{44175562-5325-4B49-AEA5-E868AFB7B7BF}" srcOrd="15" destOrd="0" presId="urn:microsoft.com/office/officeart/2008/layout/AscendingPictureAccentProcess"/>
    <dgm:cxn modelId="{8F97A13B-5E60-4642-96DD-3B9A41434B2C}" type="presParOf" srcId="{598248C9-0697-40CA-8CF6-5473940E82B3}" destId="{9FB018FB-8179-4CFF-AD7A-15E1ADC6D1BD}" srcOrd="16" destOrd="0" presId="urn:microsoft.com/office/officeart/2008/layout/AscendingPictureAccentProcess"/>
    <dgm:cxn modelId="{93C9118B-44D2-41A9-AC12-E62087381632}" type="presParOf" srcId="{598248C9-0697-40CA-8CF6-5473940E82B3}" destId="{22C58765-8376-4FBD-A169-06E1A3FC5845}" srcOrd="17" destOrd="0" presId="urn:microsoft.com/office/officeart/2008/layout/AscendingPictureAccentProcess"/>
    <dgm:cxn modelId="{A85FD88C-E293-4F51-9820-3447AA08C551}" type="presParOf" srcId="{598248C9-0697-40CA-8CF6-5473940E82B3}" destId="{3030105D-330A-47F2-8834-6B235E131E73}" srcOrd="18" destOrd="0" presId="urn:microsoft.com/office/officeart/2008/layout/AscendingPictureAccentProcess"/>
    <dgm:cxn modelId="{091B079B-0A78-4C7A-A08D-56BD6BECA940}" type="presParOf" srcId="{598248C9-0697-40CA-8CF6-5473940E82B3}" destId="{617C64AB-07B4-4A54-9B27-901A162ECB87}" srcOrd="19" destOrd="0" presId="urn:microsoft.com/office/officeart/2008/layout/AscendingPictureAccentProcess"/>
    <dgm:cxn modelId="{B50806DF-3482-4688-A337-2C4DD90D10A8}" type="presParOf" srcId="{617C64AB-07B4-4A54-9B27-901A162ECB87}" destId="{8201E311-6FE0-4B52-B7A1-BAD12113769C}" srcOrd="0" destOrd="0" presId="urn:microsoft.com/office/officeart/2008/layout/AscendingPictureAccentProcess"/>
    <dgm:cxn modelId="{75E49996-B85E-4D5A-A9FE-DF18EA958B77}" type="presParOf" srcId="{598248C9-0697-40CA-8CF6-5473940E82B3}" destId="{CD81D9A8-4E0A-491A-B8FB-12D6B485811B}" srcOrd="20" destOrd="0" presId="urn:microsoft.com/office/officeart/2008/layout/AscendingPictureAccentProcess"/>
    <dgm:cxn modelId="{1A615C9D-D12E-4846-950C-9748A672EF33}" type="presParOf" srcId="{598248C9-0697-40CA-8CF6-5473940E82B3}" destId="{E614C851-B924-43CD-92DA-2D0416D025A1}" srcOrd="21" destOrd="0" presId="urn:microsoft.com/office/officeart/2008/layout/AscendingPictureAccentProcess"/>
    <dgm:cxn modelId="{28C460ED-64A7-4A2A-8D3F-15348C88B1AB}" type="presParOf" srcId="{E614C851-B924-43CD-92DA-2D0416D025A1}" destId="{EE8BF3EC-8836-408C-BF54-790DFDB074E9}" srcOrd="0" destOrd="0" presId="urn:microsoft.com/office/officeart/2008/layout/AscendingPictureAccentProcess"/>
    <dgm:cxn modelId="{F382D669-7832-4215-A9E8-F61EA7A9575C}" type="presParOf" srcId="{598248C9-0697-40CA-8CF6-5473940E82B3}" destId="{1C5FFB5E-31F7-4F99-84D2-152588F69974}" srcOrd="22" destOrd="0" presId="urn:microsoft.com/office/officeart/2008/layout/AscendingPictureAccentProcess"/>
    <dgm:cxn modelId="{78FCCA6A-746D-4C25-BC4A-757B514D318D}" type="presParOf" srcId="{598248C9-0697-40CA-8CF6-5473940E82B3}" destId="{5257FBFC-3A8E-41C7-AED7-1A42178EDC77}" srcOrd="23" destOrd="0" presId="urn:microsoft.com/office/officeart/2008/layout/AscendingPictureAccentProcess"/>
    <dgm:cxn modelId="{9EA42B74-7433-4C3C-B4ED-897889A1295B}" type="presParOf" srcId="{5257FBFC-3A8E-41C7-AED7-1A42178EDC77}" destId="{268A48FB-9618-43D0-A012-750B588A3F36}" srcOrd="0" destOrd="0" presId="urn:microsoft.com/office/officeart/2008/layout/AscendingPictureAccentProcess"/>
    <dgm:cxn modelId="{D6EBFEFF-F675-4262-9676-DD308CB1C9BD}" type="presParOf" srcId="{598248C9-0697-40CA-8CF6-5473940E82B3}" destId="{14DE71B4-D9C8-45B1-9AA2-111FEB3306E5}" srcOrd="24" destOrd="0" presId="urn:microsoft.com/office/officeart/2008/layout/AscendingPictureAccentProcess"/>
    <dgm:cxn modelId="{224938A8-E5E9-4EE7-A602-64E4C840F31D}" type="presParOf" srcId="{598248C9-0697-40CA-8CF6-5473940E82B3}" destId="{A6395BB3-5454-4A1B-B6C5-66BDBBB4D2C7}" srcOrd="25" destOrd="0" presId="urn:microsoft.com/office/officeart/2008/layout/AscendingPictureAccentProcess"/>
    <dgm:cxn modelId="{CE702B6E-AD82-4DB7-B001-6B488CC05D84}" type="presParOf" srcId="{A6395BB3-5454-4A1B-B6C5-66BDBBB4D2C7}" destId="{E223F004-8115-45A9-9B8F-1B60B565B4E6}" srcOrd="0" destOrd="0" presId="urn:microsoft.com/office/officeart/2008/layout/AscendingPictureAccentProcess"/>
    <dgm:cxn modelId="{9ECC58DC-5898-45BC-A767-55B2F9665E59}" type="presParOf" srcId="{598248C9-0697-40CA-8CF6-5473940E82B3}" destId="{5EB53207-2CC8-4D4A-AED3-379671CE5622}" srcOrd="26" destOrd="0" presId="urn:microsoft.com/office/officeart/2008/layout/AscendingPictureAccentProcess"/>
    <dgm:cxn modelId="{38060CF5-F307-4786-AFC7-DCADBA3602AC}" type="presParOf" srcId="{598248C9-0697-40CA-8CF6-5473940E82B3}" destId="{53F6EC4E-4399-4B29-AC46-78254167EC39}" srcOrd="27" destOrd="0" presId="urn:microsoft.com/office/officeart/2008/layout/AscendingPictureAccentProcess"/>
    <dgm:cxn modelId="{C0BE6F33-D295-4AA0-A5FE-F9C610E2ABA8}" type="presParOf" srcId="{53F6EC4E-4399-4B29-AC46-78254167EC39}" destId="{8DC888A9-C502-4FE4-8879-81853F7998D5}" srcOrd="0" destOrd="0" presId="urn:microsoft.com/office/officeart/2008/layout/AscendingPictureAccentProcess"/>
    <dgm:cxn modelId="{6D0C850C-CF30-48F7-BD47-9A3E4DC16F81}" type="presParOf" srcId="{598248C9-0697-40CA-8CF6-5473940E82B3}" destId="{5BBF436A-99D3-444F-8358-63DB98D0BC9F}" srcOrd="28" destOrd="0" presId="urn:microsoft.com/office/officeart/2008/layout/AscendingPictureAccentProcess"/>
    <dgm:cxn modelId="{06C8957D-3632-428D-82E7-CBD4E551829F}" type="presParOf" srcId="{598248C9-0697-40CA-8CF6-5473940E82B3}" destId="{D484D1E6-184F-41C8-883F-E622DE690D6D}" srcOrd="29" destOrd="0" presId="urn:microsoft.com/office/officeart/2008/layout/AscendingPictureAccentProcess"/>
    <dgm:cxn modelId="{0C938E7C-3FBE-43B6-9008-31C2B219199D}" type="presParOf" srcId="{D484D1E6-184F-41C8-883F-E622DE690D6D}" destId="{772D4350-CB3B-4E03-BDC9-AB4198127378}" srcOrd="0" destOrd="0" presId="urn:microsoft.com/office/officeart/2008/layout/AscendingPictureAccentProcess"/>
    <dgm:cxn modelId="{F6BCFC8F-6A6A-4BC8-AC16-8454CD6A14CD}" type="presParOf" srcId="{598248C9-0697-40CA-8CF6-5473940E82B3}" destId="{C866B2EE-DE3E-4B73-8A97-61EB2DEA7AAB}" srcOrd="30" destOrd="0" presId="urn:microsoft.com/office/officeart/2008/layout/AscendingPictureAccentProcess"/>
    <dgm:cxn modelId="{1E141506-8F99-4C22-98A8-D8E9FEE481C7}" type="presParOf" srcId="{598248C9-0697-40CA-8CF6-5473940E82B3}" destId="{3A2A002B-53D6-4E89-AB60-9DD7079F1BD7}" srcOrd="31" destOrd="0" presId="urn:microsoft.com/office/officeart/2008/layout/AscendingPictureAccentProcess"/>
    <dgm:cxn modelId="{53D4281E-70C6-499C-B258-E79EC6847E1B}" type="presParOf" srcId="{3A2A002B-53D6-4E89-AB60-9DD7079F1BD7}" destId="{EDB28CEB-B76F-42AB-9C4D-AF62A7CD483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6D3AB7-2A9E-4EBB-9CE9-B8E9AED5941E}" type="doc">
      <dgm:prSet loTypeId="urn:microsoft.com/office/officeart/2005/8/layout/funnel1" loCatId="process" qsTypeId="urn:microsoft.com/office/officeart/2009/2/quickstyle/3d8" qsCatId="3D" csTypeId="urn:microsoft.com/office/officeart/2005/8/colors/colorful5" csCatId="colorful" phldr="1"/>
      <dgm:spPr/>
    </dgm:pt>
    <dgm:pt modelId="{309DB5FD-20C2-4998-8171-8B273BA5817D}">
      <dgm:prSet phldrT="[Text]" custT="1"/>
      <dgm:spPr/>
      <dgm:t>
        <a:bodyPr/>
        <a:lstStyle/>
        <a:p>
          <a:r>
            <a:rPr lang="en-US" sz="1200" b="1" dirty="0" err="1">
              <a:latin typeface="Arial Black" pitchFamily="34" charset="0"/>
              <a:cs typeface="Aharoni" pitchFamily="2" charset="-79"/>
            </a:rPr>
            <a:t>Sasaran</a:t>
          </a:r>
          <a:endParaRPr lang="en-US" sz="1200" b="1" dirty="0">
            <a:latin typeface="Arial Black" pitchFamily="34" charset="0"/>
            <a:cs typeface="Aharoni" pitchFamily="2" charset="-79"/>
          </a:endParaRPr>
        </a:p>
      </dgm:t>
    </dgm:pt>
    <dgm:pt modelId="{FF1F49F7-4C1F-4B33-8B73-7D2A356D46F7}" type="parTrans" cxnId="{5D36BDFA-3D34-4900-BFF0-3528B65BC33A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01D149E4-91AB-4D40-A3C5-77F63E9FEA96}" type="sibTrans" cxnId="{5D36BDFA-3D34-4900-BFF0-3528B65BC33A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93B23619-D220-401A-8CA7-D8BD639DAE86}">
      <dgm:prSet phldrT="[Text]" custT="1"/>
      <dgm:spPr/>
      <dgm:t>
        <a:bodyPr/>
        <a:lstStyle/>
        <a:p>
          <a:r>
            <a:rPr lang="en-US" sz="1600" b="1">
              <a:latin typeface="Aharoni" pitchFamily="2" charset="-79"/>
              <a:cs typeface="Aharoni" pitchFamily="2" charset="-79"/>
            </a:rPr>
            <a:t>Tujuan</a:t>
          </a:r>
          <a:endParaRPr lang="en-US" sz="1600" b="1" dirty="0">
            <a:latin typeface="Aharoni" pitchFamily="2" charset="-79"/>
            <a:cs typeface="Aharoni" pitchFamily="2" charset="-79"/>
          </a:endParaRPr>
        </a:p>
      </dgm:t>
    </dgm:pt>
    <dgm:pt modelId="{3AC4C81D-64AA-4EC5-9721-B174560C5CB1}" type="parTrans" cxnId="{B0173F76-55EB-4576-ADEE-A149D980687E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A421AD18-0434-48D6-8DE0-F41C090A5E0F}" type="sibTrans" cxnId="{B0173F76-55EB-4576-ADEE-A149D980687E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AA13AC5A-943B-4F5E-9294-775795C41A40}">
      <dgm:prSet phldrT="[Text]" custT="1"/>
      <dgm:spPr/>
      <dgm:t>
        <a:bodyPr/>
        <a:lstStyle/>
        <a:p>
          <a:r>
            <a:rPr lang="en-US" sz="2800">
              <a:latin typeface="Aharoni" pitchFamily="2" charset="-79"/>
              <a:cs typeface="Aharoni" pitchFamily="2" charset="-79"/>
            </a:rPr>
            <a:t>Visi, Misi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35E6EF01-E761-463A-B3BD-02292E75899A}" type="parTrans" cxnId="{04BBA97F-D0EF-48F9-B936-564CA8705B19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FCBD6948-7128-4813-9BDB-5768BA26F78A}" type="sibTrans" cxnId="{04BBA97F-D0EF-48F9-B936-564CA8705B19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</dgm:t>
    </dgm:pt>
    <dgm:pt modelId="{6F5247FC-0778-47E3-ABB3-86F3E32C6404}">
      <dgm:prSet phldrT="[Text]" custT="1"/>
      <dgm:spPr/>
      <dgm:t>
        <a:bodyPr/>
        <a:lstStyle/>
        <a:p>
          <a:r>
            <a:rPr lang="en-US" sz="1200" b="1">
              <a:latin typeface="Aharoni" pitchFamily="2" charset="-79"/>
              <a:cs typeface="Aharoni" pitchFamily="2" charset="-79"/>
            </a:rPr>
            <a:t>Program</a:t>
          </a:r>
          <a:endParaRPr lang="en-US" sz="1200" b="1" dirty="0">
            <a:latin typeface="Aharoni" pitchFamily="2" charset="-79"/>
            <a:cs typeface="Aharoni" pitchFamily="2" charset="-79"/>
          </a:endParaRPr>
        </a:p>
      </dgm:t>
    </dgm:pt>
    <dgm:pt modelId="{0F423061-AE08-4393-99C6-A09B6A4B8808}" type="parTrans" cxnId="{B34C7C25-FF77-4DB9-8A6F-EAC16375C8CB}">
      <dgm:prSet/>
      <dgm:spPr/>
      <dgm:t>
        <a:bodyPr/>
        <a:lstStyle/>
        <a:p>
          <a:endParaRPr lang="en-US"/>
        </a:p>
      </dgm:t>
    </dgm:pt>
    <dgm:pt modelId="{2812FE63-CBB2-426D-A4F0-74FC123BB58C}" type="sibTrans" cxnId="{B34C7C25-FF77-4DB9-8A6F-EAC16375C8CB}">
      <dgm:prSet/>
      <dgm:spPr/>
      <dgm:t>
        <a:bodyPr/>
        <a:lstStyle/>
        <a:p>
          <a:endParaRPr lang="en-US"/>
        </a:p>
      </dgm:t>
    </dgm:pt>
    <dgm:pt modelId="{0D00E585-97B6-4482-82B5-125730812E38}" type="pres">
      <dgm:prSet presAssocID="{C16D3AB7-2A9E-4EBB-9CE9-B8E9AED5941E}" presName="Name0" presStyleCnt="0">
        <dgm:presLayoutVars>
          <dgm:chMax val="4"/>
          <dgm:resizeHandles val="exact"/>
        </dgm:presLayoutVars>
      </dgm:prSet>
      <dgm:spPr/>
    </dgm:pt>
    <dgm:pt modelId="{B9CEE760-D002-4905-8A76-52EE7AAF3C8F}" type="pres">
      <dgm:prSet presAssocID="{C16D3AB7-2A9E-4EBB-9CE9-B8E9AED5941E}" presName="ellipse" presStyleLbl="trBgShp" presStyleIdx="0" presStyleCnt="1"/>
      <dgm:spPr/>
    </dgm:pt>
    <dgm:pt modelId="{AD146193-8D41-4DF9-8DD8-191F84B51B79}" type="pres">
      <dgm:prSet presAssocID="{C16D3AB7-2A9E-4EBB-9CE9-B8E9AED5941E}" presName="arrow1" presStyleLbl="fgShp" presStyleIdx="0" presStyleCnt="1"/>
      <dgm:spPr/>
    </dgm:pt>
    <dgm:pt modelId="{5CB979CE-2DBF-44C5-8747-2B539857C758}" type="pres">
      <dgm:prSet presAssocID="{C16D3AB7-2A9E-4EBB-9CE9-B8E9AED5941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0E4492-E459-47B4-9591-631E5C87CDC4}" type="pres">
      <dgm:prSet presAssocID="{309DB5FD-20C2-4998-8171-8B273BA5817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35F02E-E8A7-495A-9BFB-15BF2E2B8688}" type="pres">
      <dgm:prSet presAssocID="{93B23619-D220-401A-8CA7-D8BD639DAE8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DD0725-64A7-4FEC-AF16-473F2928621A}" type="pres">
      <dgm:prSet presAssocID="{AA13AC5A-943B-4F5E-9294-775795C41A40}" presName="item3" presStyleLbl="node1" presStyleIdx="2" presStyleCnt="3" custLinFactNeighborY="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196B8B-A290-4F9B-875B-B2BBBE0A28F4}" type="pres">
      <dgm:prSet presAssocID="{C16D3AB7-2A9E-4EBB-9CE9-B8E9AED5941E}" presName="funnel" presStyleLbl="trAlignAcc1" presStyleIdx="0" presStyleCnt="1"/>
      <dgm:spPr/>
    </dgm:pt>
  </dgm:ptLst>
  <dgm:cxnLst>
    <dgm:cxn modelId="{99875676-D1A5-4544-B34B-C03E6FEAC0D9}" type="presOf" srcId="{AA13AC5A-943B-4F5E-9294-775795C41A40}" destId="{5CB979CE-2DBF-44C5-8747-2B539857C758}" srcOrd="0" destOrd="0" presId="urn:microsoft.com/office/officeart/2005/8/layout/funnel1"/>
    <dgm:cxn modelId="{04BBA97F-D0EF-48F9-B936-564CA8705B19}" srcId="{C16D3AB7-2A9E-4EBB-9CE9-B8E9AED5941E}" destId="{AA13AC5A-943B-4F5E-9294-775795C41A40}" srcOrd="3" destOrd="0" parTransId="{35E6EF01-E761-463A-B3BD-02292E75899A}" sibTransId="{FCBD6948-7128-4813-9BDB-5768BA26F78A}"/>
    <dgm:cxn modelId="{B0173F76-55EB-4576-ADEE-A149D980687E}" srcId="{C16D3AB7-2A9E-4EBB-9CE9-B8E9AED5941E}" destId="{93B23619-D220-401A-8CA7-D8BD639DAE86}" srcOrd="2" destOrd="0" parTransId="{3AC4C81D-64AA-4EC5-9721-B174560C5CB1}" sibTransId="{A421AD18-0434-48D6-8DE0-F41C090A5E0F}"/>
    <dgm:cxn modelId="{9672ACF3-C7C4-45C8-B98A-B2E32D8C20AE}" type="presOf" srcId="{C16D3AB7-2A9E-4EBB-9CE9-B8E9AED5941E}" destId="{0D00E585-97B6-4482-82B5-125730812E38}" srcOrd="0" destOrd="0" presId="urn:microsoft.com/office/officeart/2005/8/layout/funnel1"/>
    <dgm:cxn modelId="{E0EFB7F7-4CB3-4977-B7FF-5C7042C8DEE1}" type="presOf" srcId="{93B23619-D220-401A-8CA7-D8BD639DAE86}" destId="{A20E4492-E459-47B4-9591-631E5C87CDC4}" srcOrd="0" destOrd="0" presId="urn:microsoft.com/office/officeart/2005/8/layout/funnel1"/>
    <dgm:cxn modelId="{73194BA4-1F18-4E50-B0F9-870BBA44006F}" type="presOf" srcId="{6F5247FC-0778-47E3-ABB3-86F3E32C6404}" destId="{ADDD0725-64A7-4FEC-AF16-473F2928621A}" srcOrd="0" destOrd="0" presId="urn:microsoft.com/office/officeart/2005/8/layout/funnel1"/>
    <dgm:cxn modelId="{5D36BDFA-3D34-4900-BFF0-3528B65BC33A}" srcId="{C16D3AB7-2A9E-4EBB-9CE9-B8E9AED5941E}" destId="{309DB5FD-20C2-4998-8171-8B273BA5817D}" srcOrd="1" destOrd="0" parTransId="{FF1F49F7-4C1F-4B33-8B73-7D2A356D46F7}" sibTransId="{01D149E4-91AB-4D40-A3C5-77F63E9FEA96}"/>
    <dgm:cxn modelId="{B34C7C25-FF77-4DB9-8A6F-EAC16375C8CB}" srcId="{C16D3AB7-2A9E-4EBB-9CE9-B8E9AED5941E}" destId="{6F5247FC-0778-47E3-ABB3-86F3E32C6404}" srcOrd="0" destOrd="0" parTransId="{0F423061-AE08-4393-99C6-A09B6A4B8808}" sibTransId="{2812FE63-CBB2-426D-A4F0-74FC123BB58C}"/>
    <dgm:cxn modelId="{3B6535B7-ED32-4C33-A5E4-760F9E28D25C}" type="presOf" srcId="{309DB5FD-20C2-4998-8171-8B273BA5817D}" destId="{8135F02E-E8A7-495A-9BFB-15BF2E2B8688}" srcOrd="0" destOrd="0" presId="urn:microsoft.com/office/officeart/2005/8/layout/funnel1"/>
    <dgm:cxn modelId="{BA0C4A15-96A6-464C-9F69-2EBFEFEBD1AD}" type="presParOf" srcId="{0D00E585-97B6-4482-82B5-125730812E38}" destId="{B9CEE760-D002-4905-8A76-52EE7AAF3C8F}" srcOrd="0" destOrd="0" presId="urn:microsoft.com/office/officeart/2005/8/layout/funnel1"/>
    <dgm:cxn modelId="{2B54440D-134D-4CEA-B0F8-9EC35E289007}" type="presParOf" srcId="{0D00E585-97B6-4482-82B5-125730812E38}" destId="{AD146193-8D41-4DF9-8DD8-191F84B51B79}" srcOrd="1" destOrd="0" presId="urn:microsoft.com/office/officeart/2005/8/layout/funnel1"/>
    <dgm:cxn modelId="{CE5D5EEE-1936-41A4-8238-FF69C2B919D6}" type="presParOf" srcId="{0D00E585-97B6-4482-82B5-125730812E38}" destId="{5CB979CE-2DBF-44C5-8747-2B539857C758}" srcOrd="2" destOrd="0" presId="urn:microsoft.com/office/officeart/2005/8/layout/funnel1"/>
    <dgm:cxn modelId="{D1224759-02E6-4B9A-BD0A-71B0127C5111}" type="presParOf" srcId="{0D00E585-97B6-4482-82B5-125730812E38}" destId="{A20E4492-E459-47B4-9591-631E5C87CDC4}" srcOrd="3" destOrd="0" presId="urn:microsoft.com/office/officeart/2005/8/layout/funnel1"/>
    <dgm:cxn modelId="{0275B532-1AC1-40B9-82A4-1658E31DE4DB}" type="presParOf" srcId="{0D00E585-97B6-4482-82B5-125730812E38}" destId="{8135F02E-E8A7-495A-9BFB-15BF2E2B8688}" srcOrd="4" destOrd="0" presId="urn:microsoft.com/office/officeart/2005/8/layout/funnel1"/>
    <dgm:cxn modelId="{328229BC-C214-4DF2-9F7C-AFFC25F3C690}" type="presParOf" srcId="{0D00E585-97B6-4482-82B5-125730812E38}" destId="{ADDD0725-64A7-4FEC-AF16-473F2928621A}" srcOrd="5" destOrd="0" presId="urn:microsoft.com/office/officeart/2005/8/layout/funnel1"/>
    <dgm:cxn modelId="{6FD01A38-01C6-4B90-B87E-B2EB65BA47E3}" type="presParOf" srcId="{0D00E585-97B6-4482-82B5-125730812E38}" destId="{13196B8B-A290-4F9B-875B-B2BBBE0A28F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65E5-2A57-49DB-ADB1-7A3D6143CA6A}">
      <dsp:nvSpPr>
        <dsp:cNvPr id="0" name=""/>
        <dsp:cNvSpPr/>
      </dsp:nvSpPr>
      <dsp:spPr>
        <a:xfrm rot="5400000">
          <a:off x="-157908" y="160238"/>
          <a:ext cx="1052720" cy="7369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/>
            <a:t>1</a:t>
          </a:r>
        </a:p>
      </dsp:txBody>
      <dsp:txXfrm rot="-5400000">
        <a:off x="0" y="370782"/>
        <a:ext cx="736904" cy="315816"/>
      </dsp:txXfrm>
    </dsp:sp>
    <dsp:sp modelId="{D230326C-53E1-408B-BAA9-0D7A0D8404AB}">
      <dsp:nvSpPr>
        <dsp:cNvPr id="0" name=""/>
        <dsp:cNvSpPr/>
      </dsp:nvSpPr>
      <dsp:spPr>
        <a:xfrm rot="5400000">
          <a:off x="3770734" y="-3031498"/>
          <a:ext cx="684268" cy="675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/>
            <a:t>Tujuan</a:t>
          </a:r>
          <a:r>
            <a:rPr lang="en-US" sz="2400" b="1" kern="1200" dirty="0"/>
            <a:t>, </a:t>
          </a:r>
          <a:r>
            <a:rPr lang="en-US" sz="2400" b="1" kern="1200" dirty="0" err="1"/>
            <a:t>Sasaran</a:t>
          </a:r>
          <a:r>
            <a:rPr lang="en-US" sz="2400" b="1" kern="1200" dirty="0"/>
            <a:t>, </a:t>
          </a:r>
          <a:r>
            <a:rPr lang="en-US" sz="2400" b="1" kern="1200" dirty="0" err="1"/>
            <a:t>Arah</a:t>
          </a:r>
          <a:r>
            <a:rPr lang="en-US" sz="2400" b="1" kern="1200" dirty="0"/>
            <a:t> </a:t>
          </a:r>
          <a:r>
            <a:rPr lang="en-US" sz="2400" b="1" kern="1200" dirty="0" err="1"/>
            <a:t>dan</a:t>
          </a:r>
          <a:r>
            <a:rPr lang="en-US" sz="2400" b="1" kern="1200" dirty="0"/>
            <a:t> </a:t>
          </a:r>
          <a:r>
            <a:rPr lang="en-US" sz="2400" b="1" kern="1200" dirty="0" err="1"/>
            <a:t>Kerangka</a:t>
          </a:r>
          <a:r>
            <a:rPr lang="en-US" sz="2400" b="1" kern="1200" dirty="0"/>
            <a:t> </a:t>
          </a:r>
          <a:r>
            <a:rPr lang="en-US" sz="2400" b="1" kern="1200" dirty="0" err="1"/>
            <a:t>Kebijakan</a:t>
          </a:r>
          <a:r>
            <a:rPr lang="en-US" sz="2400" b="1" kern="1200" dirty="0"/>
            <a:t> RB</a:t>
          </a:r>
          <a:endParaRPr lang="id-ID" sz="2400" kern="1200" dirty="0"/>
        </a:p>
      </dsp:txBody>
      <dsp:txXfrm rot="-5400000">
        <a:off x="736905" y="35734"/>
        <a:ext cx="6718524" cy="617462"/>
      </dsp:txXfrm>
    </dsp:sp>
    <dsp:sp modelId="{738E5611-F87B-4C34-BE93-010331E58F8B}">
      <dsp:nvSpPr>
        <dsp:cNvPr id="0" name=""/>
        <dsp:cNvSpPr/>
      </dsp:nvSpPr>
      <dsp:spPr>
        <a:xfrm rot="5400000">
          <a:off x="-157908" y="1067934"/>
          <a:ext cx="1052720" cy="73690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/>
            <a:t>2</a:t>
          </a:r>
        </a:p>
      </dsp:txBody>
      <dsp:txXfrm rot="-5400000">
        <a:off x="0" y="1278478"/>
        <a:ext cx="736904" cy="315816"/>
      </dsp:txXfrm>
    </dsp:sp>
    <dsp:sp modelId="{1156EDCA-7A63-4C06-B4B7-DB54C88D80FE}">
      <dsp:nvSpPr>
        <dsp:cNvPr id="0" name=""/>
        <dsp:cNvSpPr/>
      </dsp:nvSpPr>
      <dsp:spPr>
        <a:xfrm rot="5400000">
          <a:off x="3770734" y="-2123803"/>
          <a:ext cx="684268" cy="675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/>
            <a:t>Ukuran</a:t>
          </a:r>
          <a:r>
            <a:rPr lang="en-US" sz="2400" b="1" kern="1200" dirty="0"/>
            <a:t> </a:t>
          </a:r>
          <a:r>
            <a:rPr lang="en-US" sz="2400" b="1" kern="1200" dirty="0" err="1"/>
            <a:t>Keberhasilan</a:t>
          </a:r>
          <a:r>
            <a:rPr lang="en-US" sz="2400" b="1" kern="1200" dirty="0"/>
            <a:t> RB</a:t>
          </a:r>
          <a:endParaRPr lang="id-ID" sz="2400" kern="1200" dirty="0"/>
        </a:p>
      </dsp:txBody>
      <dsp:txXfrm rot="-5400000">
        <a:off x="736905" y="943429"/>
        <a:ext cx="6718524" cy="617462"/>
      </dsp:txXfrm>
    </dsp:sp>
    <dsp:sp modelId="{35CAB6EF-1514-4C92-B2A8-E268CFA34803}">
      <dsp:nvSpPr>
        <dsp:cNvPr id="0" name=""/>
        <dsp:cNvSpPr/>
      </dsp:nvSpPr>
      <dsp:spPr>
        <a:xfrm rot="5400000">
          <a:off x="-219576" y="2091857"/>
          <a:ext cx="1176057" cy="7369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/>
            <a:t>3</a:t>
          </a:r>
        </a:p>
      </dsp:txBody>
      <dsp:txXfrm rot="-5400000">
        <a:off x="1" y="2240732"/>
        <a:ext cx="736904" cy="439153"/>
      </dsp:txXfrm>
    </dsp:sp>
    <dsp:sp modelId="{43C443A0-E496-4A3C-9EAF-4C68CE9B28ED}">
      <dsp:nvSpPr>
        <dsp:cNvPr id="0" name=""/>
        <dsp:cNvSpPr/>
      </dsp:nvSpPr>
      <dsp:spPr>
        <a:xfrm rot="5400000">
          <a:off x="3078678" y="-524052"/>
          <a:ext cx="2068379" cy="675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/>
            <a:t>Peran</a:t>
          </a:r>
          <a:r>
            <a:rPr lang="en-US" sz="2000" b="1" kern="1200" dirty="0"/>
            <a:t> </a:t>
          </a:r>
          <a:r>
            <a:rPr lang="en-US" sz="2000" b="1" kern="1200" dirty="0" err="1"/>
            <a:t>Inspektorat</a:t>
          </a:r>
          <a:r>
            <a:rPr lang="en-US" sz="2000" b="1" kern="1200" dirty="0"/>
            <a:t> </a:t>
          </a:r>
          <a:r>
            <a:rPr lang="en-US" sz="2000" b="1" kern="1200" dirty="0" err="1"/>
            <a:t>dalam</a:t>
          </a:r>
          <a:r>
            <a:rPr lang="en-US" sz="2000" b="1" kern="1200" dirty="0"/>
            <a:t> </a:t>
          </a:r>
          <a:r>
            <a:rPr lang="en-US" sz="2000" b="1" kern="1200" dirty="0" err="1"/>
            <a:t>Mendukung</a:t>
          </a:r>
          <a:r>
            <a:rPr lang="en-US" sz="2000" b="1" kern="1200" dirty="0"/>
            <a:t> </a:t>
          </a:r>
          <a:r>
            <a:rPr lang="en-US" sz="2000" b="1" kern="1200" err="1"/>
            <a:t>RB</a:t>
          </a:r>
          <a:r>
            <a:rPr lang="en-US" sz="2000" b="1" kern="1200"/>
            <a:t>:</a:t>
          </a:r>
          <a:endParaRPr lang="id-ID" sz="2000" b="1" kern="1200" dirty="0"/>
        </a:p>
      </dsp:txBody>
      <dsp:txXfrm rot="-5400000">
        <a:off x="736904" y="1918692"/>
        <a:ext cx="6650957" cy="1866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0C9F-05A8-4D0A-B906-E0498D89E4B2}">
      <dsp:nvSpPr>
        <dsp:cNvPr id="0" name=""/>
        <dsp:cNvSpPr/>
      </dsp:nvSpPr>
      <dsp:spPr>
        <a:xfrm>
          <a:off x="1278020" y="32048"/>
          <a:ext cx="4084165" cy="4084165"/>
        </a:xfrm>
        <a:prstGeom prst="circularArrow">
          <a:avLst>
            <a:gd name="adj1" fmla="val 5544"/>
            <a:gd name="adj2" fmla="val 330680"/>
            <a:gd name="adj3" fmla="val 14222945"/>
            <a:gd name="adj4" fmla="val 1711949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6A166-9684-431A-A9E5-257B32D9D37E}">
      <dsp:nvSpPr>
        <dsp:cNvPr id="0" name=""/>
        <dsp:cNvSpPr/>
      </dsp:nvSpPr>
      <dsp:spPr>
        <a:xfrm>
          <a:off x="2554132" y="-114226"/>
          <a:ext cx="1531942" cy="10939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Perencanaan Strategis (Perencanaan KINERJA)</a:t>
          </a:r>
        </a:p>
      </dsp:txBody>
      <dsp:txXfrm>
        <a:off x="2607534" y="-60824"/>
        <a:ext cx="1425138" cy="987140"/>
      </dsp:txXfrm>
    </dsp:sp>
    <dsp:sp modelId="{F9E090A1-7B57-4CEE-BDA4-AAC399271471}">
      <dsp:nvSpPr>
        <dsp:cNvPr id="0" name=""/>
        <dsp:cNvSpPr/>
      </dsp:nvSpPr>
      <dsp:spPr>
        <a:xfrm>
          <a:off x="4392338" y="980576"/>
          <a:ext cx="1266769" cy="63338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Perjanjian KINERJA</a:t>
          </a:r>
        </a:p>
      </dsp:txBody>
      <dsp:txXfrm>
        <a:off x="4423257" y="1011495"/>
        <a:ext cx="1204931" cy="571546"/>
      </dsp:txXfrm>
    </dsp:sp>
    <dsp:sp modelId="{8E115BAB-682A-46C2-A484-5FF7EED1CA9B}">
      <dsp:nvSpPr>
        <dsp:cNvPr id="0" name=""/>
        <dsp:cNvSpPr/>
      </dsp:nvSpPr>
      <dsp:spPr>
        <a:xfrm>
          <a:off x="4355640" y="2161071"/>
          <a:ext cx="1324889" cy="80175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Pelaksanaan Program Kegiatan</a:t>
          </a:r>
        </a:p>
      </dsp:txBody>
      <dsp:txXfrm>
        <a:off x="4394778" y="2200209"/>
        <a:ext cx="1246613" cy="723475"/>
      </dsp:txXfrm>
    </dsp:sp>
    <dsp:sp modelId="{73CB1D6D-29A2-49A1-83C9-4CEB6E5F6E82}">
      <dsp:nvSpPr>
        <dsp:cNvPr id="0" name=""/>
        <dsp:cNvSpPr/>
      </dsp:nvSpPr>
      <dsp:spPr>
        <a:xfrm>
          <a:off x="3650845" y="3426865"/>
          <a:ext cx="1266769" cy="63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Pengukuran KINERJA</a:t>
          </a:r>
        </a:p>
      </dsp:txBody>
      <dsp:txXfrm>
        <a:off x="3681764" y="3457784"/>
        <a:ext cx="1204931" cy="571546"/>
      </dsp:txXfrm>
    </dsp:sp>
    <dsp:sp modelId="{5E851CD3-C535-4606-9EC7-1C247C2F5E4C}">
      <dsp:nvSpPr>
        <dsp:cNvPr id="0" name=""/>
        <dsp:cNvSpPr/>
      </dsp:nvSpPr>
      <dsp:spPr>
        <a:xfrm>
          <a:off x="1806732" y="3426869"/>
          <a:ext cx="1372114" cy="63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Pelaporan KINERJA (LKj)</a:t>
          </a:r>
        </a:p>
      </dsp:txBody>
      <dsp:txXfrm>
        <a:off x="1837651" y="3457788"/>
        <a:ext cx="1310276" cy="571546"/>
      </dsp:txXfrm>
    </dsp:sp>
    <dsp:sp modelId="{A63DDBF0-AD5B-4A6C-9FAA-9E9B5E6BCAFA}">
      <dsp:nvSpPr>
        <dsp:cNvPr id="0" name=""/>
        <dsp:cNvSpPr/>
      </dsp:nvSpPr>
      <dsp:spPr>
        <a:xfrm>
          <a:off x="988736" y="2245254"/>
          <a:ext cx="1266769" cy="63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Evaluasi Internal</a:t>
          </a:r>
        </a:p>
      </dsp:txBody>
      <dsp:txXfrm>
        <a:off x="1019655" y="2276173"/>
        <a:ext cx="1204931" cy="571546"/>
      </dsp:txXfrm>
    </dsp:sp>
    <dsp:sp modelId="{054AC992-CBA8-45B6-B49C-939A984135D6}">
      <dsp:nvSpPr>
        <dsp:cNvPr id="0" name=""/>
        <dsp:cNvSpPr/>
      </dsp:nvSpPr>
      <dsp:spPr>
        <a:xfrm>
          <a:off x="1139265" y="1024502"/>
          <a:ext cx="1266769" cy="54775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  <a:latin typeface="Arial Narrow" panose="020B0606020202030204" pitchFamily="34" charset="0"/>
            </a:rPr>
            <a:t>Capaian KINERJA</a:t>
          </a:r>
        </a:p>
      </dsp:txBody>
      <dsp:txXfrm>
        <a:off x="1166004" y="1051241"/>
        <a:ext cx="1213291" cy="494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17C3D-9F73-41C9-87E5-010B4EBF7D4F}">
      <dsp:nvSpPr>
        <dsp:cNvPr id="0" name=""/>
        <dsp:cNvSpPr/>
      </dsp:nvSpPr>
      <dsp:spPr>
        <a:xfrm>
          <a:off x="2402842" y="4322030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AB94-0795-4847-97D4-7FECE7101DE3}">
      <dsp:nvSpPr>
        <dsp:cNvPr id="0" name=""/>
        <dsp:cNvSpPr/>
      </dsp:nvSpPr>
      <dsp:spPr>
        <a:xfrm>
          <a:off x="2286130" y="4374532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CAE6D-6E12-4A75-B3C3-F540312229B7}">
      <dsp:nvSpPr>
        <dsp:cNvPr id="0" name=""/>
        <dsp:cNvSpPr/>
      </dsp:nvSpPr>
      <dsp:spPr>
        <a:xfrm>
          <a:off x="2167789" y="4419604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C6D2-C1EF-4B17-9B02-2365CCE745EA}">
      <dsp:nvSpPr>
        <dsp:cNvPr id="0" name=""/>
        <dsp:cNvSpPr/>
      </dsp:nvSpPr>
      <dsp:spPr>
        <a:xfrm>
          <a:off x="2048362" y="4457247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2A45-3FA9-4119-9630-1877FA26F580}">
      <dsp:nvSpPr>
        <dsp:cNvPr id="0" name=""/>
        <dsp:cNvSpPr/>
      </dsp:nvSpPr>
      <dsp:spPr>
        <a:xfrm>
          <a:off x="1927850" y="4487460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188FC-EE3B-4833-9CB0-7CE1766C3563}">
      <dsp:nvSpPr>
        <dsp:cNvPr id="0" name=""/>
        <dsp:cNvSpPr/>
      </dsp:nvSpPr>
      <dsp:spPr>
        <a:xfrm>
          <a:off x="3132431" y="3783639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2B438-CF41-461D-A435-583B0626C8BF}">
      <dsp:nvSpPr>
        <dsp:cNvPr id="0" name=""/>
        <dsp:cNvSpPr/>
      </dsp:nvSpPr>
      <dsp:spPr>
        <a:xfrm>
          <a:off x="3032004" y="3882203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05A20-8DA8-4E67-8E82-13EE44B3199D}">
      <dsp:nvSpPr>
        <dsp:cNvPr id="0" name=""/>
        <dsp:cNvSpPr/>
      </dsp:nvSpPr>
      <dsp:spPr>
        <a:xfrm>
          <a:off x="3595481" y="3174915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BD61C-D898-4B62-BBE6-7D0DDB31434A}">
      <dsp:nvSpPr>
        <dsp:cNvPr id="0" name=""/>
        <dsp:cNvSpPr/>
      </dsp:nvSpPr>
      <dsp:spPr>
        <a:xfrm>
          <a:off x="3926619" y="2484467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AD387-BED2-4D12-8EB4-E6F52957E545}">
      <dsp:nvSpPr>
        <dsp:cNvPr id="0" name=""/>
        <dsp:cNvSpPr/>
      </dsp:nvSpPr>
      <dsp:spPr>
        <a:xfrm>
          <a:off x="4131273" y="1768758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5E730-14CF-4F80-B225-FC5FC6AFE406}">
      <dsp:nvSpPr>
        <dsp:cNvPr id="0" name=""/>
        <dsp:cNvSpPr/>
      </dsp:nvSpPr>
      <dsp:spPr>
        <a:xfrm>
          <a:off x="4225186" y="1063451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1ECF5-97BE-4E44-B5CB-89C8346D08C9}">
      <dsp:nvSpPr>
        <dsp:cNvPr id="0" name=""/>
        <dsp:cNvSpPr/>
      </dsp:nvSpPr>
      <dsp:spPr>
        <a:xfrm>
          <a:off x="4085131" y="141203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34174-E943-45C9-B446-7F9E353C4EBE}">
      <dsp:nvSpPr>
        <dsp:cNvPr id="0" name=""/>
        <dsp:cNvSpPr/>
      </dsp:nvSpPr>
      <dsp:spPr>
        <a:xfrm>
          <a:off x="4175787" y="71861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DFA03-78F1-4C64-BB4C-5985FD05053B}">
      <dsp:nvSpPr>
        <dsp:cNvPr id="0" name=""/>
        <dsp:cNvSpPr/>
      </dsp:nvSpPr>
      <dsp:spPr>
        <a:xfrm>
          <a:off x="4266442" y="3014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A817-7098-4611-85A4-CF2BADFD534F}">
      <dsp:nvSpPr>
        <dsp:cNvPr id="0" name=""/>
        <dsp:cNvSpPr/>
      </dsp:nvSpPr>
      <dsp:spPr>
        <a:xfrm>
          <a:off x="4356555" y="71861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75562-5325-4B49-AEA5-E868AFB7B7BF}">
      <dsp:nvSpPr>
        <dsp:cNvPr id="0" name=""/>
        <dsp:cNvSpPr/>
      </dsp:nvSpPr>
      <dsp:spPr>
        <a:xfrm>
          <a:off x="4447211" y="141203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018FB-8179-4CFF-AD7A-15E1ADC6D1BD}">
      <dsp:nvSpPr>
        <dsp:cNvPr id="0" name=""/>
        <dsp:cNvSpPr/>
      </dsp:nvSpPr>
      <dsp:spPr>
        <a:xfrm>
          <a:off x="4266442" y="148632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58765-8376-4FBD-A169-06E1A3FC5845}">
      <dsp:nvSpPr>
        <dsp:cNvPr id="0" name=""/>
        <dsp:cNvSpPr/>
      </dsp:nvSpPr>
      <dsp:spPr>
        <a:xfrm>
          <a:off x="4266442" y="294746"/>
          <a:ext cx="60256" cy="60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0105D-330A-47F2-8834-6B235E131E73}">
      <dsp:nvSpPr>
        <dsp:cNvPr id="0" name=""/>
        <dsp:cNvSpPr/>
      </dsp:nvSpPr>
      <dsp:spPr>
        <a:xfrm>
          <a:off x="1594812" y="4601294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2010</a:t>
          </a:r>
          <a:endParaRPr lang="id-ID" sz="2800" b="1" kern="1200" dirty="0"/>
        </a:p>
      </dsp:txBody>
      <dsp:txXfrm>
        <a:off x="1611834" y="4618316"/>
        <a:ext cx="1266621" cy="314647"/>
      </dsp:txXfrm>
    </dsp:sp>
    <dsp:sp modelId="{8201E311-6FE0-4B52-B7A1-BAD12113769C}">
      <dsp:nvSpPr>
        <dsp:cNvPr id="0" name=""/>
        <dsp:cNvSpPr/>
      </dsp:nvSpPr>
      <dsp:spPr>
        <a:xfrm>
          <a:off x="1234089" y="4262013"/>
          <a:ext cx="603105" cy="6032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1D9A8-4E0A-491A-B8FB-12D6B485811B}">
      <dsp:nvSpPr>
        <dsp:cNvPr id="0" name=""/>
        <dsp:cNvSpPr/>
      </dsp:nvSpPr>
      <dsp:spPr>
        <a:xfrm>
          <a:off x="2820022" y="4156019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2011</a:t>
          </a:r>
          <a:endParaRPr lang="id-ID" sz="2800" b="1" kern="1200" dirty="0"/>
        </a:p>
      </dsp:txBody>
      <dsp:txXfrm>
        <a:off x="2837044" y="4173041"/>
        <a:ext cx="1266621" cy="314647"/>
      </dsp:txXfrm>
    </dsp:sp>
    <dsp:sp modelId="{EE8BF3EC-8836-408C-BF54-790DFDB074E9}">
      <dsp:nvSpPr>
        <dsp:cNvPr id="0" name=""/>
        <dsp:cNvSpPr/>
      </dsp:nvSpPr>
      <dsp:spPr>
        <a:xfrm>
          <a:off x="2459299" y="3816739"/>
          <a:ext cx="603105" cy="6032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FFB5E-31F7-4F99-84D2-152588F69974}">
      <dsp:nvSpPr>
        <dsp:cNvPr id="0" name=""/>
        <dsp:cNvSpPr/>
      </dsp:nvSpPr>
      <dsp:spPr>
        <a:xfrm>
          <a:off x="3424212" y="3548781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2012</a:t>
          </a:r>
          <a:endParaRPr lang="id-ID" sz="2800" b="1" kern="1200" dirty="0"/>
        </a:p>
      </dsp:txBody>
      <dsp:txXfrm>
        <a:off x="3441234" y="3565803"/>
        <a:ext cx="1266621" cy="314647"/>
      </dsp:txXfrm>
    </dsp:sp>
    <dsp:sp modelId="{268A48FB-9618-43D0-A012-750B588A3F36}">
      <dsp:nvSpPr>
        <dsp:cNvPr id="0" name=""/>
        <dsp:cNvSpPr/>
      </dsp:nvSpPr>
      <dsp:spPr>
        <a:xfrm>
          <a:off x="3063489" y="3209501"/>
          <a:ext cx="603105" cy="6032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E71B4-D9C8-45B1-9AA2-111FEB3306E5}">
      <dsp:nvSpPr>
        <dsp:cNvPr id="0" name=""/>
        <dsp:cNvSpPr/>
      </dsp:nvSpPr>
      <dsp:spPr>
        <a:xfrm>
          <a:off x="3809092" y="2879631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2013</a:t>
          </a:r>
          <a:endParaRPr lang="id-ID" sz="2800" b="1" kern="1200" dirty="0"/>
        </a:p>
      </dsp:txBody>
      <dsp:txXfrm>
        <a:off x="3826114" y="2896653"/>
        <a:ext cx="1266621" cy="314647"/>
      </dsp:txXfrm>
    </dsp:sp>
    <dsp:sp modelId="{E223F004-8115-45A9-9B8F-1B60B565B4E6}">
      <dsp:nvSpPr>
        <dsp:cNvPr id="0" name=""/>
        <dsp:cNvSpPr/>
      </dsp:nvSpPr>
      <dsp:spPr>
        <a:xfrm>
          <a:off x="3448369" y="2540846"/>
          <a:ext cx="603105" cy="6032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3207-2CC8-4D4A-AED3-379671CE5622}">
      <dsp:nvSpPr>
        <dsp:cNvPr id="0" name=""/>
        <dsp:cNvSpPr/>
      </dsp:nvSpPr>
      <dsp:spPr>
        <a:xfrm>
          <a:off x="4083774" y="2171847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2014</a:t>
          </a:r>
          <a:endParaRPr lang="id-ID" sz="2800" b="1" kern="1200" dirty="0"/>
        </a:p>
      </dsp:txBody>
      <dsp:txXfrm>
        <a:off x="4100796" y="2188869"/>
        <a:ext cx="1266621" cy="314647"/>
      </dsp:txXfrm>
    </dsp:sp>
    <dsp:sp modelId="{8DC888A9-C502-4FE4-8879-81853F7998D5}">
      <dsp:nvSpPr>
        <dsp:cNvPr id="0" name=""/>
        <dsp:cNvSpPr/>
      </dsp:nvSpPr>
      <dsp:spPr>
        <a:xfrm>
          <a:off x="3723051" y="1832567"/>
          <a:ext cx="603105" cy="6032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F436A-99D3-444F-8358-63DB98D0BC9F}">
      <dsp:nvSpPr>
        <dsp:cNvPr id="0" name=""/>
        <dsp:cNvSpPr/>
      </dsp:nvSpPr>
      <dsp:spPr>
        <a:xfrm>
          <a:off x="4240114" y="1468521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2015</a:t>
          </a:r>
          <a:endParaRPr lang="id-ID" sz="2800" b="1" kern="1200" dirty="0"/>
        </a:p>
      </dsp:txBody>
      <dsp:txXfrm>
        <a:off x="4257136" y="1485543"/>
        <a:ext cx="1266621" cy="314647"/>
      </dsp:txXfrm>
    </dsp:sp>
    <dsp:sp modelId="{772D4350-CB3B-4E03-BDC9-AB4198127378}">
      <dsp:nvSpPr>
        <dsp:cNvPr id="0" name=""/>
        <dsp:cNvSpPr/>
      </dsp:nvSpPr>
      <dsp:spPr>
        <a:xfrm>
          <a:off x="3879391" y="1129241"/>
          <a:ext cx="603105" cy="6032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6B2EE-DE3E-4B73-8A97-61EB2DEA7AAB}">
      <dsp:nvSpPr>
        <dsp:cNvPr id="0" name=""/>
        <dsp:cNvSpPr/>
      </dsp:nvSpPr>
      <dsp:spPr>
        <a:xfrm>
          <a:off x="4325341" y="790456"/>
          <a:ext cx="1300665" cy="34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0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201</a:t>
          </a:r>
          <a:r>
            <a:rPr lang="en-US" sz="2400" b="1" kern="1200" dirty="0"/>
            <a:t>6</a:t>
          </a:r>
          <a:endParaRPr lang="en-US" sz="2400" kern="1200" dirty="0"/>
        </a:p>
      </dsp:txBody>
      <dsp:txXfrm>
        <a:off x="4342363" y="807478"/>
        <a:ext cx="1266621" cy="314647"/>
      </dsp:txXfrm>
    </dsp:sp>
    <dsp:sp modelId="{EDB28CEB-B76F-42AB-9C4D-AF62A7CD4831}">
      <dsp:nvSpPr>
        <dsp:cNvPr id="0" name=""/>
        <dsp:cNvSpPr/>
      </dsp:nvSpPr>
      <dsp:spPr>
        <a:xfrm>
          <a:off x="3964618" y="451175"/>
          <a:ext cx="603105" cy="6032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E760-D002-4905-8A76-52EE7AAF3C8F}">
      <dsp:nvSpPr>
        <dsp:cNvPr id="0" name=""/>
        <dsp:cNvSpPr/>
      </dsp:nvSpPr>
      <dsp:spPr>
        <a:xfrm>
          <a:off x="1111220" y="156299"/>
          <a:ext cx="3101941" cy="107726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6193-8D41-4DF9-8DD8-191F84B51B79}">
      <dsp:nvSpPr>
        <dsp:cNvPr id="0" name=""/>
        <dsp:cNvSpPr/>
      </dsp:nvSpPr>
      <dsp:spPr>
        <a:xfrm>
          <a:off x="2366424" y="2794151"/>
          <a:ext cx="601151" cy="38473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979CE-2DBF-44C5-8747-2B539857C758}">
      <dsp:nvSpPr>
        <dsp:cNvPr id="0" name=""/>
        <dsp:cNvSpPr/>
      </dsp:nvSpPr>
      <dsp:spPr>
        <a:xfrm>
          <a:off x="1224236" y="3101941"/>
          <a:ext cx="2885526" cy="7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haroni" pitchFamily="2" charset="-79"/>
              <a:cs typeface="Aharoni" pitchFamily="2" charset="-79"/>
            </a:rPr>
            <a:t>Visi, Misi</a:t>
          </a:r>
          <a:endParaRPr lang="en-US" sz="2800" kern="1200" dirty="0">
            <a:latin typeface="Aharoni" pitchFamily="2" charset="-79"/>
            <a:cs typeface="Aharoni" pitchFamily="2" charset="-79"/>
          </a:endParaRPr>
        </a:p>
      </dsp:txBody>
      <dsp:txXfrm>
        <a:off x="1224236" y="3101941"/>
        <a:ext cx="2885526" cy="721381"/>
      </dsp:txXfrm>
    </dsp:sp>
    <dsp:sp modelId="{A20E4492-E459-47B4-9591-631E5C87CDC4}">
      <dsp:nvSpPr>
        <dsp:cNvPr id="0" name=""/>
        <dsp:cNvSpPr/>
      </dsp:nvSpPr>
      <dsp:spPr>
        <a:xfrm>
          <a:off x="2238980" y="1316762"/>
          <a:ext cx="1082072" cy="10820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Aharoni" pitchFamily="2" charset="-79"/>
              <a:cs typeface="Aharoni" pitchFamily="2" charset="-79"/>
            </a:rPr>
            <a:t>Tujuan</a:t>
          </a:r>
          <a:endParaRPr lang="en-US" sz="1600" b="1" kern="1200" dirty="0">
            <a:latin typeface="Aharoni" pitchFamily="2" charset="-79"/>
            <a:cs typeface="Aharoni" pitchFamily="2" charset="-79"/>
          </a:endParaRPr>
        </a:p>
      </dsp:txBody>
      <dsp:txXfrm>
        <a:off x="2397446" y="1475228"/>
        <a:ext cx="765140" cy="765140"/>
      </dsp:txXfrm>
    </dsp:sp>
    <dsp:sp modelId="{8135F02E-E8A7-495A-9BFB-15BF2E2B8688}">
      <dsp:nvSpPr>
        <dsp:cNvPr id="0" name=""/>
        <dsp:cNvSpPr/>
      </dsp:nvSpPr>
      <dsp:spPr>
        <a:xfrm>
          <a:off x="1464697" y="504967"/>
          <a:ext cx="1082072" cy="108207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latin typeface="Arial Black" pitchFamily="34" charset="0"/>
              <a:cs typeface="Aharoni" pitchFamily="2" charset="-79"/>
            </a:rPr>
            <a:t>Sasaran</a:t>
          </a:r>
          <a:endParaRPr lang="en-US" sz="1200" b="1" kern="1200" dirty="0">
            <a:latin typeface="Arial Black" pitchFamily="34" charset="0"/>
            <a:cs typeface="Aharoni" pitchFamily="2" charset="-79"/>
          </a:endParaRPr>
        </a:p>
      </dsp:txBody>
      <dsp:txXfrm>
        <a:off x="1623163" y="663433"/>
        <a:ext cx="765140" cy="765140"/>
      </dsp:txXfrm>
    </dsp:sp>
    <dsp:sp modelId="{ADDD0725-64A7-4FEC-AF16-473F2928621A}">
      <dsp:nvSpPr>
        <dsp:cNvPr id="0" name=""/>
        <dsp:cNvSpPr/>
      </dsp:nvSpPr>
      <dsp:spPr>
        <a:xfrm>
          <a:off x="2570815" y="245575"/>
          <a:ext cx="1082072" cy="108207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Aharoni" pitchFamily="2" charset="-79"/>
              <a:cs typeface="Aharoni" pitchFamily="2" charset="-79"/>
            </a:rPr>
            <a:t>Program</a:t>
          </a:r>
          <a:endParaRPr lang="en-US" sz="1200" b="1" kern="1200" dirty="0">
            <a:latin typeface="Aharoni" pitchFamily="2" charset="-79"/>
            <a:cs typeface="Aharoni" pitchFamily="2" charset="-79"/>
          </a:endParaRPr>
        </a:p>
      </dsp:txBody>
      <dsp:txXfrm>
        <a:off x="2729281" y="404041"/>
        <a:ext cx="765140" cy="765140"/>
      </dsp:txXfrm>
    </dsp:sp>
    <dsp:sp modelId="{13196B8B-A290-4F9B-875B-B2BBBE0A28F4}">
      <dsp:nvSpPr>
        <dsp:cNvPr id="0" name=""/>
        <dsp:cNvSpPr/>
      </dsp:nvSpPr>
      <dsp:spPr>
        <a:xfrm>
          <a:off x="983776" y="24046"/>
          <a:ext cx="3366447" cy="26931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780" y="9443242"/>
            <a:ext cx="2952594" cy="497681"/>
          </a:xfrm>
          <a:prstGeom prst="rect">
            <a:avLst/>
          </a:prstGeom>
        </p:spPr>
        <p:txBody>
          <a:bodyPr vert="horz" wrap="square" lIns="91367" tIns="45684" rIns="91367" bIns="456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054787-2DC1-4B26-B975-DAC4366E014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847579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2594" cy="499273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780" y="1"/>
            <a:ext cx="2952594" cy="499273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4A3742-C19D-4062-8BD3-38015C1543DB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4" rIns="91367" bIns="456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22416"/>
            <a:ext cx="5453388" cy="4472780"/>
          </a:xfrm>
          <a:prstGeom prst="rect">
            <a:avLst/>
          </a:prstGeom>
        </p:spPr>
        <p:txBody>
          <a:bodyPr vert="horz" lIns="91367" tIns="45684" rIns="91367" bIns="456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242"/>
            <a:ext cx="2952594" cy="497681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Seminar Nasional Internal Audit, Makassar 13-14 Maret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780" y="9443242"/>
            <a:ext cx="2952594" cy="497681"/>
          </a:xfrm>
          <a:prstGeom prst="rect">
            <a:avLst/>
          </a:prstGeom>
        </p:spPr>
        <p:txBody>
          <a:bodyPr vert="horz" wrap="square" lIns="91367" tIns="45684" rIns="91367" bIns="456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2E60C6-5E70-4160-86D5-B413E089DCF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924173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Seminar Nasional Internal Audit, Makassar 13-14 Maret 2013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141" indent="-28620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831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763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695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629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560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494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42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28703A-2905-49DC-927F-040B48E0D2A6}" type="slidenum">
              <a:rPr lang="en-US" altLang="id-ID" smtClean="0">
                <a:latin typeface="Calibri" pitchFamily="34" charset="0"/>
              </a:rPr>
              <a:pPr/>
              <a:t>1</a:t>
            </a:fld>
            <a:endParaRPr lang="en-US" alt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88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CA3-1F3D-42AD-808D-255943E8FE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CA3-1F3D-42AD-808D-255943E8FE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7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Seminar Nasional Internal Audit, Makassar 13-14 Maret 2013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141" indent="-28620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831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763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695" indent="-2289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629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560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494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42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28703A-2905-49DC-927F-040B48E0D2A6}" type="slidenum">
              <a:rPr lang="en-US" altLang="id-ID" smtClean="0">
                <a:latin typeface="Calibri" pitchFamily="34" charset="0"/>
              </a:rPr>
              <a:pPr/>
              <a:t>20</a:t>
            </a:fld>
            <a:endParaRPr lang="en-US" alt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5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CA3-1F3D-42AD-808D-255943E8FE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CA3-1F3D-42AD-808D-255943E8FE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CF4-8D5E-44CB-A4E2-19A55D91F0E2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41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16175"/>
            <a:ext cx="6400800" cy="1470025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4FE6-C40B-4CDF-9246-A2F6BA3D998D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7B2127D-388E-45B1-A990-B47A6B57C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:\Yanuar\Dropbox\Kerjaan\ppt_template_bappenas_newLogo\logo_Bappenas-01.png">
            <a:extLst>
              <a:ext uri="{FF2B5EF4-FFF2-40B4-BE49-F238E27FC236}">
                <a16:creationId xmlns:a16="http://schemas.microsoft.com/office/drawing/2014/main" xmlns="" id="{942DCC9E-BB74-4107-BBEE-694177716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4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76200"/>
            <a:ext cx="632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16175"/>
            <a:ext cx="6400800" cy="1470025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37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97" y="274638"/>
            <a:ext cx="6550503" cy="1020762"/>
          </a:xfrm>
        </p:spPr>
        <p:txBody>
          <a:bodyPr>
            <a:noAutofit/>
          </a:bodyPr>
          <a:lstStyle>
            <a:lvl1pPr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5857875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72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1600"/>
            <a:ext cx="632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498976"/>
            <a:ext cx="7086600" cy="9778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4047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581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21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02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3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76200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114800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748" y="1600200"/>
            <a:ext cx="3961052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748" y="2362200"/>
            <a:ext cx="3961052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210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719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18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146175"/>
            <a:ext cx="51784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0"/>
            <a:ext cx="29114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73050"/>
            <a:ext cx="502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78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97" y="274638"/>
            <a:ext cx="6550503" cy="1020762"/>
          </a:xfrm>
        </p:spPr>
        <p:txBody>
          <a:bodyPr>
            <a:noAutofit/>
          </a:bodyPr>
          <a:lstStyle>
            <a:lvl1pPr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5857875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953000"/>
            <a:ext cx="5827712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533400"/>
            <a:ext cx="582771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443538"/>
            <a:ext cx="5827712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340475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19400" cy="365125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11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283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8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2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76200"/>
            <a:ext cx="632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16175"/>
            <a:ext cx="6400800" cy="1470025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16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97" y="274638"/>
            <a:ext cx="6550503" cy="1020762"/>
          </a:xfrm>
        </p:spPr>
        <p:txBody>
          <a:bodyPr>
            <a:noAutofit/>
          </a:bodyPr>
          <a:lstStyle>
            <a:lvl1pPr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5857875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512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1600"/>
            <a:ext cx="632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498976"/>
            <a:ext cx="7086600" cy="9778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4047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581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19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498976"/>
            <a:ext cx="7086600" cy="97789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4047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581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2E55-2D61-42F1-819E-695803B89873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9" name="Picture 9" descr="E:\Yanuar\Dropbox\Kerjaan\ppt_template_bappenas_newLogo\logo_Bappenas-01.png">
            <a:extLst>
              <a:ext uri="{FF2B5EF4-FFF2-40B4-BE49-F238E27FC236}">
                <a16:creationId xmlns:a16="http://schemas.microsoft.com/office/drawing/2014/main" xmlns="" id="{B5A52D12-7978-4BAB-BDFD-56EB079648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6324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EDF5F9C-ACD7-45E3-91EA-ECBD699B83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75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4308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3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76200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114800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748" y="1600200"/>
            <a:ext cx="3961052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748" y="2362200"/>
            <a:ext cx="3961052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2253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907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652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146175"/>
            <a:ext cx="51784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0"/>
            <a:ext cx="29114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73050"/>
            <a:ext cx="502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048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953000"/>
            <a:ext cx="5827712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533400"/>
            <a:ext cx="582771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443538"/>
            <a:ext cx="5827712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340475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19400" cy="365125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146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823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661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6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8218488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824C3D4-09F1-4664-B39F-721483D40561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489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3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76200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114800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748" y="1600200"/>
            <a:ext cx="3961052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748" y="2362200"/>
            <a:ext cx="3961052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5C7A4294-7A43-4E49-9AD2-FD5B600EFDAB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8926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8A66124-FB94-487B-B94C-001D057E80AE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84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5EAC48E-E754-4924-BA5A-F36E31E87A21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468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146175"/>
            <a:ext cx="51784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0"/>
            <a:ext cx="291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73050"/>
            <a:ext cx="502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D1C9-3FB1-4B10-9916-363ACC43CF3A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EC8F64E-A290-42AD-AA9D-B4A2077DA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146175"/>
            <a:ext cx="51784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E:\Yanuar\Dropbox\Kerjaan\ppt_template_bappenas_newLogo\logo_Bappenas-01.png">
            <a:extLst>
              <a:ext uri="{FF2B5EF4-FFF2-40B4-BE49-F238E27FC236}">
                <a16:creationId xmlns:a16="http://schemas.microsoft.com/office/drawing/2014/main" xmlns="" id="{7578966C-0EBC-4518-A564-F7E4291A9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0"/>
            <a:ext cx="291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6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953000"/>
            <a:ext cx="5827712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533400"/>
            <a:ext cx="582771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443538"/>
            <a:ext cx="5827712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340475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1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E1F7-1A9B-4C7C-B48E-C222E1EC32A2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10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xmlns="" id="{AB43462A-6EBD-4B1F-8C70-1543BC6564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xmlns="" id="{CEAF7051-5F3A-4686-B300-571D85463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5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28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404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5800" y="6248400"/>
            <a:ext cx="533400" cy="5111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4EE69D6-7CC0-458B-88CE-4A74127D6C84}" type="slidenum">
              <a:rPr lang="en-US" altLang="id-ID" smtClean="0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1031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286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404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5800" y="6248400"/>
            <a:ext cx="533400" cy="5111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  <p:pic>
        <p:nvPicPr>
          <p:cNvPr id="1031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371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-76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515100"/>
          <a:ext cx="9144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PROFESSIONAL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INNOVATIVE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COMMUNICATIVE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2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43" r:id="rId12"/>
    <p:sldLayoutId id="2147484844" r:id="rId13"/>
    <p:sldLayoutId id="2147484881" r:id="rId14"/>
    <p:sldLayoutId id="214748488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286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404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fld id="{A8A728EE-A173-479B-B432-9E410405D3E3}" type="datetimeFigureOut">
              <a:rPr lang="id-ID" smtClean="0"/>
              <a:t>07/08/2017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5800" y="6248400"/>
            <a:ext cx="533400" cy="5111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mbria" pitchFamily="18" charset="0"/>
              </a:defRPr>
            </a:lvl1pPr>
          </a:lstStyle>
          <a:p>
            <a:fld id="{744BE9DE-45E5-424C-BAA7-B0C466B3CCBC}" type="slidenum">
              <a:rPr lang="id-ID" smtClean="0"/>
              <a:t>‹#›</a:t>
            </a:fld>
            <a:endParaRPr lang="id-ID"/>
          </a:p>
        </p:txBody>
      </p:sp>
      <p:pic>
        <p:nvPicPr>
          <p:cNvPr id="1031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371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-76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515100"/>
          <a:ext cx="9144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PROFESSIONAL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INNOVATIVE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>
                          <a:solidFill>
                            <a:srgbClr val="FFFF00"/>
                          </a:solidFill>
                          <a:latin typeface="Berlin Sans FB" pitchFamily="34" charset="0"/>
                        </a:rPr>
                        <a:t>COMMUNICATIVE</a:t>
                      </a:r>
                    </a:p>
                  </a:txBody>
                  <a:tcPr marT="45798" marB="457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87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  <p:sldLayoutId id="2147484895" r:id="rId12"/>
    <p:sldLayoutId id="214748489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mprb.menpan.go.i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image" Target="../media/image23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51520" y="3006192"/>
            <a:ext cx="8497441" cy="12148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spc="-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PERAN INSPEKTORAT UTAMA DALAM MENDUKUNG REFORMASI BIROKRASI</a:t>
            </a:r>
            <a:endParaRPr lang="id-ID" altLang="id-ID" b="1" spc="-1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244" name="Subtitle 3"/>
          <p:cNvSpPr>
            <a:spLocks noGrp="1"/>
          </p:cNvSpPr>
          <p:nvPr>
            <p:ph type="subTitle" idx="1"/>
          </p:nvPr>
        </p:nvSpPr>
        <p:spPr>
          <a:xfrm>
            <a:off x="971550" y="5876925"/>
            <a:ext cx="6872288" cy="58261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id-ID" altLang="id-ID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INSPEKTORAT UTAMA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ID" altLang="id-ID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id-ID" altLang="id-ID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AGUSTUS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35696" y="457200"/>
            <a:ext cx="6768752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id-ID" sz="2800" b="1" dirty="0">
                <a:solidFill>
                  <a:schemeClr val="tx2"/>
                </a:solidFill>
              </a:rPr>
              <a:t>  </a:t>
            </a:r>
            <a:r>
              <a:rPr lang="en-US" sz="2800" b="1" dirty="0">
                <a:solidFill>
                  <a:schemeClr val="tx2"/>
                </a:solidFill>
              </a:rPr>
              <a:t>  </a:t>
            </a:r>
            <a:r>
              <a:rPr lang="en-US" sz="2800" b="1" dirty="0" err="1">
                <a:solidFill>
                  <a:schemeClr val="tx2"/>
                </a:solidFill>
              </a:rPr>
              <a:t>Meningkatkan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id-ID" sz="2800" b="1" dirty="0">
                <a:solidFill>
                  <a:schemeClr val="tx2"/>
                </a:solidFill>
              </a:rPr>
              <a:t>Akuntabilitas Kinerja </a:t>
            </a:r>
            <a:r>
              <a:rPr lang="en-US" sz="2400" b="1" dirty="0">
                <a:solidFill>
                  <a:schemeClr val="tx2"/>
                </a:solidFill>
                <a:latin typeface="Agency FB" pitchFamily="34" charset="0"/>
              </a:rPr>
              <a:t>(1/2)</a:t>
            </a:r>
            <a:endParaRPr lang="id-ID" sz="2400" b="1" dirty="0">
              <a:solidFill>
                <a:schemeClr val="tx2"/>
              </a:solidFill>
              <a:latin typeface="Agency FB" pitchFamily="34" charset="0"/>
            </a:endParaRP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55434685"/>
              </p:ext>
            </p:extLst>
          </p:nvPr>
        </p:nvGraphicFramePr>
        <p:xfrm>
          <a:off x="1215101" y="1772816"/>
          <a:ext cx="6669267" cy="394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3226202" y="3462099"/>
            <a:ext cx="2569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400" b="1" cap="none" spc="0" dirty="0">
                <a:ln w="0"/>
              </a:rPr>
              <a:t>S</a:t>
            </a:r>
            <a:r>
              <a:rPr lang="id-ID" sz="1400" cap="none" spc="0" dirty="0">
                <a:ln w="0"/>
              </a:rPr>
              <a:t>istem </a:t>
            </a:r>
            <a:r>
              <a:rPr lang="id-ID" sz="1400" b="1" cap="none" spc="0" dirty="0">
                <a:ln w="0"/>
              </a:rPr>
              <a:t>A</a:t>
            </a:r>
            <a:r>
              <a:rPr lang="id-ID" sz="1400" cap="none" spc="0" dirty="0">
                <a:ln w="0"/>
              </a:rPr>
              <a:t>kuntabilitas </a:t>
            </a:r>
            <a:r>
              <a:rPr lang="id-ID" sz="1400" b="1" cap="none" spc="0" dirty="0">
                <a:ln w="0"/>
              </a:rPr>
              <a:t>K</a:t>
            </a:r>
            <a:r>
              <a:rPr lang="id-ID" sz="1400" cap="none" spc="0" dirty="0">
                <a:ln w="0"/>
              </a:rPr>
              <a:t>inerja </a:t>
            </a:r>
          </a:p>
          <a:p>
            <a:pPr algn="ctr"/>
            <a:r>
              <a:rPr lang="id-ID" sz="1400" b="1" cap="none" spc="0" dirty="0">
                <a:ln w="0"/>
              </a:rPr>
              <a:t>I</a:t>
            </a:r>
            <a:r>
              <a:rPr lang="id-ID" sz="1400" cap="none" spc="0" dirty="0">
                <a:ln w="0"/>
              </a:rPr>
              <a:t>nstansi </a:t>
            </a:r>
            <a:r>
              <a:rPr lang="id-ID" sz="1400" b="1" cap="none" spc="0" dirty="0">
                <a:ln w="0"/>
              </a:rPr>
              <a:t>P</a:t>
            </a:r>
            <a:r>
              <a:rPr lang="id-ID" sz="1400" cap="none" spc="0" dirty="0">
                <a:ln w="0"/>
              </a:rPr>
              <a:t>emerintah</a:t>
            </a:r>
          </a:p>
          <a:p>
            <a:pPr algn="ctr"/>
            <a:r>
              <a:rPr lang="id-ID" sz="2000" dirty="0">
                <a:ln w="0"/>
                <a:latin typeface="Arial Black" panose="020B0A04020102020204" pitchFamily="34" charset="0"/>
              </a:rPr>
              <a:t>SAKIP</a:t>
            </a:r>
            <a:endParaRPr lang="en-US" sz="2000" cap="none" spc="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5661248"/>
            <a:ext cx="6853713" cy="936104"/>
          </a:xfrm>
          <a:prstGeom prst="round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Dasar</a:t>
            </a:r>
            <a:r>
              <a:rPr lang="en-US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Hukum</a:t>
            </a:r>
            <a:r>
              <a:rPr lang="en-US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228600" indent="-228600" algn="just"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Peraturan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Presiden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No. 29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Tahun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2014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tentang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Sistem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Akuntabilitas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Kinerja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Instansi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Pemerintah</a:t>
            </a:r>
            <a:r>
              <a:rPr lang="id-ID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(SAKIP)</a:t>
            </a:r>
            <a:endParaRPr lang="en-US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buFont typeface="Wingdings" pitchFamily="2" charset="2"/>
              <a:buChar char="§"/>
            </a:pP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Peraturan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Menteri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PAN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RB No. 12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Tahun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2015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tentang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Pedoman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Evaluasi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atas</a:t>
            </a:r>
            <a:r>
              <a:rPr lang="en-U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Implementasi</a:t>
            </a:r>
            <a:r>
              <a:rPr lang="id-ID" sz="1300" dirty="0">
                <a:solidFill>
                  <a:schemeClr val="tx1"/>
                </a:solidFill>
                <a:latin typeface="Arial Narrow" panose="020B0606020202030204" pitchFamily="34" charset="0"/>
              </a:rPr>
              <a:t> SAKIP</a:t>
            </a:r>
          </a:p>
        </p:txBody>
      </p:sp>
      <p:sp>
        <p:nvSpPr>
          <p:cNvPr id="7" name="Oval 6"/>
          <p:cNvSpPr/>
          <p:nvPr/>
        </p:nvSpPr>
        <p:spPr>
          <a:xfrm>
            <a:off x="1958752" y="609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60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98718" y="457200"/>
            <a:ext cx="6949746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  </a:t>
            </a:r>
            <a:r>
              <a:rPr lang="en-US" sz="2800" b="1" dirty="0" err="1">
                <a:solidFill>
                  <a:schemeClr val="tx2"/>
                </a:solidFill>
              </a:rPr>
              <a:t>Meningkatkan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id-ID" sz="2800" b="1" dirty="0">
                <a:solidFill>
                  <a:schemeClr val="tx2"/>
                </a:solidFill>
              </a:rPr>
              <a:t>Akuntabilitas Kinerja </a:t>
            </a:r>
            <a:r>
              <a:rPr lang="en-US" sz="2400" b="1" dirty="0">
                <a:solidFill>
                  <a:schemeClr val="tx2"/>
                </a:solidFill>
                <a:latin typeface="Agency FB" pitchFamily="34" charset="0"/>
              </a:rPr>
              <a:t>(2/2)</a:t>
            </a:r>
            <a:endParaRPr lang="id-ID" sz="2400" b="1" dirty="0">
              <a:solidFill>
                <a:schemeClr val="tx2"/>
              </a:solidFill>
              <a:latin typeface="Agency FB" pitchFamily="34" charset="0"/>
            </a:endParaRPr>
          </a:p>
        </p:txBody>
      </p:sp>
      <p:graphicFrame>
        <p:nvGraphicFramePr>
          <p:cNvPr id="2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73562"/>
              </p:ext>
            </p:extLst>
          </p:nvPr>
        </p:nvGraphicFramePr>
        <p:xfrm>
          <a:off x="-76199" y="1556792"/>
          <a:ext cx="6860097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52747" y="2818438"/>
            <a:ext cx="65755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  <a:cs typeface="Calibri" pitchFamily="34" charset="0"/>
              </a:rPr>
              <a:t>76,13</a:t>
            </a:r>
            <a:endParaRPr lang="id-ID" sz="2000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339" y="3504238"/>
            <a:ext cx="65755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</a:rPr>
              <a:t>75,19</a:t>
            </a:r>
            <a:endParaRPr lang="id-ID" sz="2000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6433" y="4190038"/>
            <a:ext cx="69121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</a:rPr>
              <a:t>72,07</a:t>
            </a:r>
            <a:endParaRPr lang="id-ID" sz="2000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9455" y="4834136"/>
            <a:ext cx="70564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</a:rPr>
              <a:t>65,43</a:t>
            </a:r>
            <a:endParaRPr lang="id-ID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8252" y="5410200"/>
            <a:ext cx="69121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</a:rPr>
              <a:t>65,33</a:t>
            </a:r>
            <a:endParaRPr lang="id-ID" sz="2000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5914256"/>
            <a:ext cx="64152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</a:rPr>
              <a:t>60,11</a:t>
            </a:r>
            <a:endParaRPr lang="id-ID" sz="2000" b="1" dirty="0"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2713" y="2169840"/>
            <a:ext cx="6912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b="1" dirty="0">
                <a:latin typeface="Candara" pitchFamily="34" charset="0"/>
                <a:cs typeface="Calibri" pitchFamily="34" charset="0"/>
              </a:rPr>
              <a:t>76,</a:t>
            </a:r>
            <a:r>
              <a:rPr lang="en-US" b="1" dirty="0">
                <a:latin typeface="Candara" pitchFamily="34" charset="0"/>
                <a:cs typeface="Calibri" pitchFamily="34" charset="0"/>
              </a:rPr>
              <a:t>2</a:t>
            </a:r>
            <a:r>
              <a:rPr lang="id-ID" b="1" dirty="0">
                <a:latin typeface="Candara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4" name="Pentagon 33"/>
          <p:cNvSpPr/>
          <p:nvPr/>
        </p:nvSpPr>
        <p:spPr>
          <a:xfrm>
            <a:off x="427910" y="1997115"/>
            <a:ext cx="2391490" cy="77887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708" y="2119898"/>
            <a:ext cx="2135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Skor</a:t>
            </a:r>
            <a:r>
              <a:rPr lang="en-US" sz="1600" b="1" dirty="0"/>
              <a:t> </a:t>
            </a:r>
            <a:r>
              <a:rPr lang="en-US" sz="1600" b="1" dirty="0" err="1"/>
              <a:t>Evaluasi</a:t>
            </a:r>
            <a:r>
              <a:rPr lang="en-US" sz="1600" b="1" dirty="0"/>
              <a:t> AKIP </a:t>
            </a:r>
          </a:p>
          <a:p>
            <a:pPr algn="ctr"/>
            <a:r>
              <a:rPr lang="en-US" sz="1400" dirty="0" err="1"/>
              <a:t>oleh</a:t>
            </a:r>
            <a:r>
              <a:rPr lang="en-US" sz="1400" dirty="0"/>
              <a:t> Tim Men</a:t>
            </a:r>
            <a:r>
              <a:rPr lang="id-ID" sz="1400" dirty="0"/>
              <a:t>PANRB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07224" y="2394992"/>
            <a:ext cx="2813248" cy="39237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300192" y="180108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Rekomendasi</a:t>
            </a:r>
            <a:r>
              <a:rPr lang="en-US" sz="1600" dirty="0"/>
              <a:t>/</a:t>
            </a:r>
          </a:p>
          <a:p>
            <a:pPr algn="ctr"/>
            <a:r>
              <a:rPr lang="en-US" sz="1600" dirty="0"/>
              <a:t>Area </a:t>
            </a:r>
            <a:r>
              <a:rPr lang="en-US" sz="1600" dirty="0" err="1"/>
              <a:t>Perbaikan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83424" y="2547392"/>
            <a:ext cx="27370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Arial Narrow" pitchFamily="34" charset="0"/>
              </a:rPr>
              <a:t>Pemanfaatan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Renstra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sebagai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rujukan</a:t>
            </a:r>
            <a:r>
              <a:rPr lang="en-US" sz="1400" dirty="0">
                <a:latin typeface="Arial Narrow" pitchFamily="34" charset="0"/>
              </a:rPr>
              <a:t>: </a:t>
            </a:r>
            <a:r>
              <a:rPr lang="en-US" sz="1400" dirty="0" err="1">
                <a:latin typeface="Arial Narrow" pitchFamily="34" charset="0"/>
              </a:rPr>
              <a:t>penyusunan</a:t>
            </a:r>
            <a:r>
              <a:rPr lang="en-US" sz="1400" dirty="0">
                <a:latin typeface="Arial Narrow" pitchFamily="34" charset="0"/>
              </a:rPr>
              <a:t> RKA, </a:t>
            </a:r>
            <a:r>
              <a:rPr lang="en-US" sz="1400" dirty="0" err="1">
                <a:latin typeface="Arial Narrow" pitchFamily="34" charset="0"/>
              </a:rPr>
              <a:t>Perjanjian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, </a:t>
            </a:r>
            <a:r>
              <a:rPr lang="en-US" sz="1400" dirty="0" err="1">
                <a:latin typeface="Arial Narrow" pitchFamily="34" charset="0"/>
              </a:rPr>
              <a:t>Rencana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Aksi</a:t>
            </a:r>
            <a:r>
              <a:rPr lang="en-US" sz="1400" dirty="0">
                <a:latin typeface="Arial Narrow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i="1" dirty="0">
                <a:latin typeface="Arial Narrow" pitchFamily="34" charset="0"/>
              </a:rPr>
              <a:t>Cascading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pengukuran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sampai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dengan</a:t>
            </a:r>
            <a:r>
              <a:rPr lang="en-US" sz="1400" dirty="0">
                <a:latin typeface="Arial Narrow" pitchFamily="34" charset="0"/>
              </a:rPr>
              <a:t> level </a:t>
            </a:r>
            <a:r>
              <a:rPr lang="en-US" sz="1400" dirty="0" err="1">
                <a:latin typeface="Arial Narrow" pitchFamily="34" charset="0"/>
              </a:rPr>
              <a:t>individu</a:t>
            </a:r>
            <a:r>
              <a:rPr lang="en-US" sz="1400" dirty="0">
                <a:latin typeface="Arial Narrow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Arial Narrow" pitchFamily="34" charset="0"/>
              </a:rPr>
              <a:t>Pemantauan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kegiatan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anggaran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secara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terpadu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berbasis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elektronik</a:t>
            </a:r>
            <a:r>
              <a:rPr lang="en-US" sz="1400" dirty="0">
                <a:latin typeface="Arial Narrow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Arial Narrow" pitchFamily="34" charset="0"/>
              </a:rPr>
              <a:t>Meningkatkan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kualitas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penyajian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analisis</a:t>
            </a:r>
            <a:r>
              <a:rPr lang="en-US" sz="1400" dirty="0">
                <a:latin typeface="Arial Narrow" pitchFamily="34" charset="0"/>
              </a:rPr>
              <a:t> data </a:t>
            </a:r>
            <a:r>
              <a:rPr lang="en-US" sz="1400" dirty="0" err="1">
                <a:latin typeface="Arial Narrow" pitchFamily="34" charset="0"/>
              </a:rPr>
              <a:t>capaian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dalam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Laporan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 (</a:t>
            </a:r>
            <a:r>
              <a:rPr lang="en-US" sz="1400" dirty="0" err="1">
                <a:latin typeface="Arial Narrow" pitchFamily="34" charset="0"/>
              </a:rPr>
              <a:t>LKj</a:t>
            </a:r>
            <a:r>
              <a:rPr lang="en-US" sz="1400" dirty="0">
                <a:latin typeface="Arial Narrow" pitchFamily="34" charset="0"/>
              </a:rPr>
              <a:t>).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>
                <a:latin typeface="Arial Narrow" pitchFamily="34" charset="0"/>
              </a:rPr>
              <a:t>Meningkatkan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kualitas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evaluasi</a:t>
            </a:r>
            <a:r>
              <a:rPr lang="en-US" sz="1400" dirty="0">
                <a:latin typeface="Arial Narrow" pitchFamily="34" charset="0"/>
              </a:rPr>
              <a:t> AKIP </a:t>
            </a:r>
            <a:r>
              <a:rPr lang="en-US" sz="1400" dirty="0" err="1">
                <a:latin typeface="Arial Narrow" pitchFamily="34" charset="0"/>
              </a:rPr>
              <a:t>dan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memanfaatkannya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sebagai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feedback </a:t>
            </a:r>
            <a:r>
              <a:rPr lang="en-US" sz="1400" dirty="0" err="1">
                <a:latin typeface="Arial Narrow" pitchFamily="34" charset="0"/>
              </a:rPr>
              <a:t>perbaikan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manajemen</a:t>
            </a:r>
            <a:r>
              <a:rPr lang="en-US" sz="1400" dirty="0">
                <a:latin typeface="Arial Narrow" pitchFamily="34" charset="0"/>
              </a:rPr>
              <a:t> </a:t>
            </a:r>
            <a:r>
              <a:rPr lang="en-US" sz="1400" dirty="0" err="1">
                <a:latin typeface="Arial Narrow" pitchFamily="34" charset="0"/>
              </a:rPr>
              <a:t>kinerja</a:t>
            </a:r>
            <a:r>
              <a:rPr lang="en-US" sz="1400" dirty="0">
                <a:latin typeface="Arial Narrow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1930152" y="609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55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272808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</a:rPr>
              <a:t>   </a:t>
            </a:r>
            <a:r>
              <a:rPr lang="en-US" sz="2000" b="1" dirty="0" err="1">
                <a:solidFill>
                  <a:schemeClr val="tx2"/>
                </a:solidFill>
              </a:rPr>
              <a:t>Penilaian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err="1">
                <a:solidFill>
                  <a:schemeClr val="tx2"/>
                </a:solidFill>
              </a:rPr>
              <a:t>andiri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P</a:t>
            </a:r>
            <a:r>
              <a:rPr lang="en-US" sz="2000" b="1" dirty="0" err="1">
                <a:solidFill>
                  <a:schemeClr val="tx2"/>
                </a:solidFill>
              </a:rPr>
              <a:t>elaksanaan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err="1">
                <a:solidFill>
                  <a:schemeClr val="tx2"/>
                </a:solidFill>
              </a:rPr>
              <a:t>eformasi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B</a:t>
            </a:r>
            <a:r>
              <a:rPr lang="en-US" sz="2000" b="1" dirty="0" err="1">
                <a:solidFill>
                  <a:schemeClr val="tx2"/>
                </a:solidFill>
              </a:rPr>
              <a:t>irokrasi</a:t>
            </a:r>
            <a:r>
              <a:rPr lang="en-US" sz="2000" b="1" dirty="0">
                <a:solidFill>
                  <a:schemeClr val="tx2"/>
                </a:solidFill>
              </a:rPr>
              <a:t> (PM</a:t>
            </a:r>
            <a:r>
              <a:rPr lang="id-ID" sz="2000" b="1" dirty="0">
                <a:solidFill>
                  <a:schemeClr val="tx2"/>
                </a:solidFill>
              </a:rPr>
              <a:t>PRB</a:t>
            </a:r>
            <a:r>
              <a:rPr lang="en-US" sz="2000" b="1" dirty="0">
                <a:solidFill>
                  <a:schemeClr val="tx2"/>
                </a:solidFill>
              </a:rPr>
              <a:t>) &amp;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id-ID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err="1">
                <a:solidFill>
                  <a:schemeClr val="tx2"/>
                </a:solidFill>
              </a:rPr>
              <a:t>onitoring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E</a:t>
            </a:r>
            <a:r>
              <a:rPr lang="en-US" sz="2000" b="1" dirty="0" err="1">
                <a:solidFill>
                  <a:schemeClr val="tx2"/>
                </a:solidFill>
              </a:rPr>
              <a:t>valuasi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R</a:t>
            </a:r>
            <a:r>
              <a:rPr lang="en-US" sz="2000" b="1" dirty="0" err="1">
                <a:solidFill>
                  <a:schemeClr val="tx2"/>
                </a:solidFill>
              </a:rPr>
              <a:t>eformasi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id-ID" sz="2000" b="1" dirty="0">
                <a:solidFill>
                  <a:schemeClr val="tx2"/>
                </a:solidFill>
              </a:rPr>
              <a:t>B</a:t>
            </a:r>
            <a:r>
              <a:rPr lang="en-US" sz="2000" b="1" dirty="0" err="1">
                <a:solidFill>
                  <a:schemeClr val="tx2"/>
                </a:solidFill>
              </a:rPr>
              <a:t>irokrasi</a:t>
            </a:r>
            <a:endParaRPr lang="id-ID" sz="2000" b="1" dirty="0">
              <a:solidFill>
                <a:schemeClr val="tx2"/>
              </a:solidFill>
            </a:endParaRPr>
          </a:p>
        </p:txBody>
      </p:sp>
      <p:sp>
        <p:nvSpPr>
          <p:cNvPr id="64" name="Content Placeholder 3"/>
          <p:cNvSpPr>
            <a:spLocks noGrp="1"/>
          </p:cNvSpPr>
          <p:nvPr>
            <p:ph idx="1"/>
          </p:nvPr>
        </p:nvSpPr>
        <p:spPr>
          <a:xfrm>
            <a:off x="518864" y="1659592"/>
            <a:ext cx="8229600" cy="493776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latin typeface="Bell MT" pitchFamily="18" charset="0"/>
              </a:rPr>
              <a:t>Merupakan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instrumen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penilaian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kemajuan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pelaksanaan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Reformasi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Birokrasi</a:t>
            </a:r>
            <a:r>
              <a:rPr lang="en-US" sz="2200" dirty="0">
                <a:latin typeface="Bell MT" pitchFamily="18" charset="0"/>
              </a:rPr>
              <a:t> yang </a:t>
            </a:r>
            <a:r>
              <a:rPr lang="en-US" sz="2200" dirty="0" err="1">
                <a:latin typeface="Bell MT" pitchFamily="18" charset="0"/>
              </a:rPr>
              <a:t>dilakukan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secara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mandiri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i="1" dirty="0">
                <a:latin typeface="Bell MT" pitchFamily="18" charset="0"/>
              </a:rPr>
              <a:t>self-assessment</a:t>
            </a:r>
            <a:r>
              <a:rPr lang="en-US" sz="2200" dirty="0">
                <a:latin typeface="Bell MT" pitchFamily="18" charset="0"/>
              </a:rPr>
              <a:t>) </a:t>
            </a:r>
            <a:r>
              <a:rPr lang="en-US" sz="2200" dirty="0" err="1">
                <a:latin typeface="Bell MT" pitchFamily="18" charset="0"/>
              </a:rPr>
              <a:t>oleh</a:t>
            </a:r>
            <a:r>
              <a:rPr lang="en-US" sz="2200" dirty="0">
                <a:latin typeface="Bell MT" pitchFamily="18" charset="0"/>
              </a:rPr>
              <a:t> K/L/</a:t>
            </a:r>
            <a:r>
              <a:rPr lang="en-US" sz="2200" dirty="0" err="1">
                <a:latin typeface="Bell MT" pitchFamily="18" charset="0"/>
              </a:rPr>
              <a:t>Pemda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u="sng" dirty="0" err="1">
                <a:latin typeface="Bell MT" pitchFamily="18" charset="0"/>
              </a:rPr>
              <a:t>Tujuan</a:t>
            </a:r>
            <a:r>
              <a:rPr lang="en-US" sz="2200" u="sng" dirty="0">
                <a:latin typeface="Bell MT" pitchFamily="18" charset="0"/>
              </a:rPr>
              <a:t>: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sebagai</a:t>
            </a:r>
            <a:r>
              <a:rPr lang="en-US" sz="2200" dirty="0">
                <a:latin typeface="Bell MT" pitchFamily="18" charset="0"/>
              </a:rPr>
              <a:t> media </a:t>
            </a:r>
            <a:r>
              <a:rPr lang="en-US" sz="2200" dirty="0" err="1">
                <a:latin typeface="Bell MT" pitchFamily="18" charset="0"/>
              </a:rPr>
              <a:t>informasi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mengenai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perkembangan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pelaksanaan</a:t>
            </a:r>
            <a:r>
              <a:rPr lang="en-US" sz="2200" dirty="0">
                <a:latin typeface="Bell MT" pitchFamily="18" charset="0"/>
              </a:rPr>
              <a:t> RB </a:t>
            </a:r>
            <a:r>
              <a:rPr lang="en-US" sz="2200" dirty="0" err="1">
                <a:latin typeface="Bell MT" pitchFamily="18" charset="0"/>
              </a:rPr>
              <a:t>dan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upaya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perbaikan</a:t>
            </a:r>
            <a:r>
              <a:rPr lang="en-US" sz="2200" dirty="0">
                <a:latin typeface="Bell MT" pitchFamily="18" charset="0"/>
              </a:rPr>
              <a:t> yang </a:t>
            </a:r>
            <a:r>
              <a:rPr lang="en-US" sz="2200" dirty="0" err="1">
                <a:latin typeface="Bell MT" pitchFamily="18" charset="0"/>
              </a:rPr>
              <a:t>dilakukan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latin typeface="Bell MT" pitchFamily="18" charset="0"/>
              </a:rPr>
              <a:t>Hasil</a:t>
            </a:r>
            <a:r>
              <a:rPr lang="en-US" sz="2200" dirty="0">
                <a:latin typeface="Bell MT" pitchFamily="18" charset="0"/>
              </a:rPr>
              <a:t> PMPRB </a:t>
            </a:r>
            <a:r>
              <a:rPr lang="en-US" sz="2200" dirty="0" err="1">
                <a:latin typeface="Bell MT" pitchFamily="18" charset="0"/>
              </a:rPr>
              <a:t>disampaikan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kepada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Kemen</a:t>
            </a:r>
            <a:r>
              <a:rPr lang="en-US" sz="2200" dirty="0">
                <a:latin typeface="Bell MT" pitchFamily="18" charset="0"/>
              </a:rPr>
              <a:t>. PAN </a:t>
            </a:r>
            <a:r>
              <a:rPr lang="en-US" sz="2200" dirty="0" err="1">
                <a:latin typeface="Bell MT" pitchFamily="18" charset="0"/>
              </a:rPr>
              <a:t>dan</a:t>
            </a:r>
            <a:r>
              <a:rPr lang="en-US" sz="2200" dirty="0">
                <a:latin typeface="Bell MT" pitchFamily="18" charset="0"/>
              </a:rPr>
              <a:t> RB </a:t>
            </a:r>
            <a:r>
              <a:rPr lang="en-US" sz="2200" dirty="0" err="1">
                <a:latin typeface="Bell MT" pitchFamily="18" charset="0"/>
              </a:rPr>
              <a:t>secara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i="1" dirty="0">
                <a:latin typeface="Bell MT" pitchFamily="18" charset="0"/>
              </a:rPr>
              <a:t>online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setiap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tahun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melalui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i="1" dirty="0">
                <a:latin typeface="Bell MT" pitchFamily="18" charset="0"/>
              </a:rPr>
              <a:t>website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ll MT" pitchFamily="18" charset="0"/>
                <a:hlinkClick r:id="rId3"/>
              </a:rPr>
              <a:t>https://pmprb.menpan.go.id</a:t>
            </a: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selambatnya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akhir</a:t>
            </a:r>
            <a:r>
              <a:rPr lang="en-US" sz="2200" dirty="0">
                <a:latin typeface="Bell MT" pitchFamily="18" charset="0"/>
              </a:rPr>
              <a:t> April </a:t>
            </a:r>
            <a:r>
              <a:rPr lang="en-US" sz="2200" dirty="0" err="1">
                <a:latin typeface="Bell MT" pitchFamily="18" charset="0"/>
              </a:rPr>
              <a:t>setiap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tahunnya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latin typeface="Bell MT" pitchFamily="18" charset="0"/>
              </a:rPr>
              <a:t>Kemen</a:t>
            </a:r>
            <a:r>
              <a:rPr lang="en-US" sz="2200" dirty="0">
                <a:latin typeface="Bell MT" pitchFamily="18" charset="0"/>
              </a:rPr>
              <a:t>. PPN/</a:t>
            </a:r>
            <a:r>
              <a:rPr lang="en-US" sz="2200" dirty="0" err="1">
                <a:latin typeface="Bell MT" pitchFamily="18" charset="0"/>
              </a:rPr>
              <a:t>Bappenas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telah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menyampaikan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hasil</a:t>
            </a:r>
            <a:r>
              <a:rPr lang="en-US" sz="2200" dirty="0">
                <a:latin typeface="Bell MT" pitchFamily="18" charset="0"/>
              </a:rPr>
              <a:t> PMPRB </a:t>
            </a:r>
            <a:r>
              <a:rPr lang="en-US" sz="2200" i="1" dirty="0">
                <a:latin typeface="Bell MT" pitchFamily="18" charset="0"/>
              </a:rPr>
              <a:t>online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kepada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Kemen</a:t>
            </a:r>
            <a:r>
              <a:rPr lang="en-US" sz="2200" dirty="0">
                <a:latin typeface="Bell MT" pitchFamily="18" charset="0"/>
              </a:rPr>
              <a:t>. PAN </a:t>
            </a:r>
            <a:r>
              <a:rPr lang="en-US" sz="2200" dirty="0" err="1">
                <a:latin typeface="Bell MT" pitchFamily="18" charset="0"/>
              </a:rPr>
              <a:t>dan</a:t>
            </a:r>
            <a:r>
              <a:rPr lang="en-US" sz="2200" dirty="0">
                <a:latin typeface="Bell MT" pitchFamily="18" charset="0"/>
              </a:rPr>
              <a:t> RB </a:t>
            </a:r>
            <a:r>
              <a:rPr lang="en-US" sz="2200" dirty="0" err="1">
                <a:latin typeface="Bell MT" pitchFamily="18" charset="0"/>
              </a:rPr>
              <a:t>tanggal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1900" b="1" dirty="0">
                <a:latin typeface="Bell MT" pitchFamily="18" charset="0"/>
              </a:rPr>
              <a:t>28 April 2017 </a:t>
            </a:r>
            <a:r>
              <a:rPr lang="en-US" sz="2200" dirty="0" err="1">
                <a:latin typeface="Bell MT" pitchFamily="18" charset="0"/>
              </a:rPr>
              <a:t>dengan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capaian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nilai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sebesar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1900" dirty="0">
                <a:latin typeface="Bell MT" pitchFamily="18" charset="0"/>
              </a:rPr>
              <a:t>90,94 (AA/Istimewa)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latin typeface="Bell MT" pitchFamily="18" charset="0"/>
              </a:rPr>
              <a:t>Tim Men</a:t>
            </a:r>
            <a:r>
              <a:rPr lang="id-ID" sz="2200" b="1" dirty="0">
                <a:latin typeface="Bell MT" pitchFamily="18" charset="0"/>
              </a:rPr>
              <a:t>PANRB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akan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melakukan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evaluasi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terhadap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hasil</a:t>
            </a:r>
            <a:r>
              <a:rPr lang="en-US" sz="2200" b="1" dirty="0">
                <a:latin typeface="Bell MT" pitchFamily="18" charset="0"/>
              </a:rPr>
              <a:t> PMPRB </a:t>
            </a:r>
            <a:r>
              <a:rPr lang="en-US" sz="2200" b="1" dirty="0" err="1">
                <a:latin typeface="Bell MT" pitchFamily="18" charset="0"/>
              </a:rPr>
              <a:t>instansi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pada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kisaran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bulan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Agustus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s.d</a:t>
            </a:r>
            <a:r>
              <a:rPr lang="en-US" sz="2200" b="1" dirty="0">
                <a:latin typeface="Bell MT" pitchFamily="18" charset="0"/>
              </a:rPr>
              <a:t> November </a:t>
            </a:r>
            <a:r>
              <a:rPr lang="en-US" sz="2200" b="1" dirty="0" err="1">
                <a:latin typeface="Bell MT" pitchFamily="18" charset="0"/>
              </a:rPr>
              <a:t>setiap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tahunnya</a:t>
            </a:r>
            <a:r>
              <a:rPr lang="en-US" sz="2200" b="1" dirty="0">
                <a:latin typeface="Bell MT" pitchFamily="18" charset="0"/>
              </a:rPr>
              <a:t>, </a:t>
            </a:r>
            <a:r>
              <a:rPr lang="en-US" sz="2200" b="1" dirty="0" err="1">
                <a:latin typeface="Bell MT" pitchFamily="18" charset="0"/>
              </a:rPr>
              <a:t>dan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akan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menghasilkan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Indeks</a:t>
            </a:r>
            <a:r>
              <a:rPr lang="en-US" sz="2200" b="1" dirty="0">
                <a:latin typeface="Bell MT" pitchFamily="18" charset="0"/>
              </a:rPr>
              <a:t> RB K/L/D</a:t>
            </a:r>
            <a:r>
              <a:rPr lang="en-US" sz="2200" dirty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  <a:p>
            <a:pPr algn="just"/>
            <a:endParaRPr lang="en-US" dirty="0">
              <a:latin typeface="Bell MT" pitchFamily="18" charset="0"/>
            </a:endParaRPr>
          </a:p>
        </p:txBody>
      </p:sp>
      <p:sp>
        <p:nvSpPr>
          <p:cNvPr id="13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21450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835696" y="620688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3763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47248" cy="8382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Alur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Proses PMPRB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Online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26095" y="1622051"/>
            <a:ext cx="2903240" cy="16629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PMPRB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Tim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Penilai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(Tim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Asesor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dikoordinasikan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Inspektur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(APIP).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Tim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Asesor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perwakilan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UKE I.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2250"/>
            <a:ext cx="2133600" cy="241300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z="1200" smtClean="0"/>
              <a:pPr algn="r"/>
              <a:t>13</a:t>
            </a:fld>
            <a:endParaRPr lang="en-US" dirty="0"/>
          </a:p>
        </p:txBody>
      </p:sp>
      <p:pic>
        <p:nvPicPr>
          <p:cNvPr id="5" name="Picture 2" descr="https://pmprb.menpan.go.id/library/images/alur-pmp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351" y="1628800"/>
            <a:ext cx="5447121" cy="4824536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26095" y="3403206"/>
            <a:ext cx="2903240" cy="30501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u="sng" dirty="0" err="1">
                <a:latin typeface="Arial Narrow" pitchFamily="34" charset="0"/>
              </a:rPr>
              <a:t>Tahap</a:t>
            </a:r>
            <a:r>
              <a:rPr lang="en-US" sz="1300" b="1" u="sng" dirty="0">
                <a:latin typeface="Arial Narrow" pitchFamily="34" charset="0"/>
              </a:rPr>
              <a:t> I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300" dirty="0" err="1">
                <a:latin typeface="Arial Narrow" pitchFamily="34" charset="0"/>
              </a:rPr>
              <a:t>Inspektur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mengkoordinasikan</a:t>
            </a:r>
            <a:r>
              <a:rPr lang="en-US" sz="1300" dirty="0">
                <a:latin typeface="Arial Narrow" pitchFamily="34" charset="0"/>
              </a:rPr>
              <a:t> PMPRB </a:t>
            </a:r>
            <a:r>
              <a:rPr lang="en-US" sz="1300" dirty="0" err="1">
                <a:latin typeface="Arial Narrow" pitchFamily="34" charset="0"/>
              </a:rPr>
              <a:t>dan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pengisian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kertas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kerja</a:t>
            </a:r>
            <a:r>
              <a:rPr lang="en-US" sz="1300" dirty="0">
                <a:latin typeface="Arial Narrow" pitchFamily="34" charset="0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 err="1">
                <a:latin typeface="Arial Narrow" pitchFamily="34" charset="0"/>
              </a:rPr>
              <a:t>Inspektur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mengirimkan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hasil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penilaian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kepada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Sesmen</a:t>
            </a:r>
            <a:r>
              <a:rPr lang="en-US" sz="1300" dirty="0"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u="sng" dirty="0" err="1">
                <a:latin typeface="Arial Narrow" pitchFamily="34" charset="0"/>
              </a:rPr>
              <a:t>Tahap</a:t>
            </a:r>
            <a:r>
              <a:rPr lang="en-US" sz="1300" b="1" u="sng" dirty="0">
                <a:latin typeface="Arial Narrow" pitchFamily="34" charset="0"/>
              </a:rPr>
              <a:t> II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300" dirty="0" err="1">
                <a:latin typeface="Arial Narrow" pitchFamily="34" charset="0"/>
              </a:rPr>
              <a:t>Sesmen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memeriksa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hasil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penilaian</a:t>
            </a:r>
            <a:r>
              <a:rPr lang="en-US" sz="1300" dirty="0">
                <a:latin typeface="Arial Narrow" pitchFamily="34" charset="0"/>
              </a:rPr>
              <a:t>. </a:t>
            </a:r>
            <a:r>
              <a:rPr lang="en-US" sz="1300" dirty="0" err="1">
                <a:latin typeface="Arial Narrow" pitchFamily="34" charset="0"/>
              </a:rPr>
              <a:t>Jika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kurang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sesuai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dikirimkan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kembali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kepada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Inspektur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untuk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diperbaiki</a:t>
            </a:r>
            <a:r>
              <a:rPr lang="en-US" sz="1300" dirty="0">
                <a:latin typeface="Arial Narrow" pitchFamily="34" charset="0"/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300" dirty="0" err="1">
                <a:latin typeface="Arial Narrow" pitchFamily="34" charset="0"/>
              </a:rPr>
              <a:t>Inspektur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memperbaiki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hasil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penilaian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dan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mengikirimkan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kembali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kepada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Sesmen</a:t>
            </a:r>
            <a:r>
              <a:rPr lang="en-US" sz="1300" dirty="0"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u="sng" dirty="0" err="1">
                <a:latin typeface="Arial Narrow" pitchFamily="34" charset="0"/>
              </a:rPr>
              <a:t>Tahap</a:t>
            </a:r>
            <a:r>
              <a:rPr lang="en-US" sz="1300" b="1" u="sng" dirty="0">
                <a:latin typeface="Arial Narrow" pitchFamily="34" charset="0"/>
              </a:rPr>
              <a:t> III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err="1">
                <a:latin typeface="Arial Narrow" pitchFamily="34" charset="0"/>
              </a:rPr>
              <a:t>Sesmen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menyampaikan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hasil</a:t>
            </a:r>
            <a:r>
              <a:rPr lang="en-US" sz="1300" dirty="0">
                <a:latin typeface="Arial Narrow" pitchFamily="34" charset="0"/>
              </a:rPr>
              <a:t> PMPRB final </a:t>
            </a:r>
            <a:r>
              <a:rPr lang="en-US" sz="1300" dirty="0" err="1">
                <a:latin typeface="Arial Narrow" pitchFamily="34" charset="0"/>
              </a:rPr>
              <a:t>kepada</a:t>
            </a:r>
            <a:r>
              <a:rPr lang="en-US" sz="1300" dirty="0">
                <a:latin typeface="Arial Narrow" pitchFamily="34" charset="0"/>
              </a:rPr>
              <a:t> </a:t>
            </a:r>
            <a:r>
              <a:rPr lang="en-US" sz="1300" dirty="0" err="1">
                <a:latin typeface="Arial Narrow" pitchFamily="34" charset="0"/>
              </a:rPr>
              <a:t>Kemen</a:t>
            </a:r>
            <a:r>
              <a:rPr lang="en-US" sz="1300" dirty="0">
                <a:latin typeface="Arial Narrow" pitchFamily="34" charset="0"/>
              </a:rPr>
              <a:t>. PAN </a:t>
            </a:r>
            <a:r>
              <a:rPr lang="en-US" sz="1300" dirty="0" err="1">
                <a:latin typeface="Arial Narrow" pitchFamily="34" charset="0"/>
              </a:rPr>
              <a:t>dan</a:t>
            </a:r>
            <a:r>
              <a:rPr lang="en-US" sz="1300" dirty="0">
                <a:latin typeface="Arial Narrow" pitchFamily="34" charset="0"/>
              </a:rPr>
              <a:t> RB.</a:t>
            </a:r>
          </a:p>
          <a:p>
            <a:endParaRPr lang="en-US" sz="1300" dirty="0"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3581400"/>
            <a:ext cx="4572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239000" y="2590800"/>
            <a:ext cx="4572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848600" y="4293096"/>
            <a:ext cx="4572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60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95536" y="1998683"/>
            <a:ext cx="3813932" cy="3734573"/>
            <a:chOff x="-114785" y="1693428"/>
            <a:chExt cx="5230805" cy="4718050"/>
          </a:xfrm>
        </p:grpSpPr>
        <p:grpSp>
          <p:nvGrpSpPr>
            <p:cNvPr id="66" name="Group 58"/>
            <p:cNvGrpSpPr>
              <a:grpSpLocks/>
            </p:cNvGrpSpPr>
            <p:nvPr/>
          </p:nvGrpSpPr>
          <p:grpSpPr bwMode="auto">
            <a:xfrm>
              <a:off x="50337" y="1693428"/>
              <a:ext cx="4926012" cy="4718050"/>
              <a:chOff x="1642292" y="1240546"/>
              <a:chExt cx="5559524" cy="55563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285241" y="1856502"/>
                <a:ext cx="4321252" cy="4319626"/>
              </a:xfrm>
              <a:prstGeom prst="ellipse">
                <a:avLst/>
              </a:prstGeom>
              <a:noFill/>
              <a:ln w="152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id-ID">
                  <a:solidFill>
                    <a:schemeClr val="tx1"/>
                  </a:solidFill>
                  <a:ea typeface="MS PGothic" pitchFamily="34" charset="-128"/>
                  <a:cs typeface="Calibri" pitchFamily="34" charset="0"/>
                </a:endParaRPr>
              </a:p>
            </p:txBody>
          </p:sp>
          <p:grpSp>
            <p:nvGrpSpPr>
              <p:cNvPr id="90" name="Group 2"/>
              <p:cNvGrpSpPr>
                <a:grpSpLocks/>
              </p:cNvGrpSpPr>
              <p:nvPr/>
            </p:nvGrpSpPr>
            <p:grpSpPr bwMode="auto">
              <a:xfrm>
                <a:off x="3537800" y="3120163"/>
                <a:ext cx="1798669" cy="1800241"/>
                <a:chOff x="3415869" y="2340299"/>
                <a:chExt cx="1808551" cy="1810131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3415869" y="2340299"/>
                  <a:ext cx="1808551" cy="18101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3" name="Oval 4"/>
                <p:cNvSpPr/>
                <p:nvPr/>
              </p:nvSpPr>
              <p:spPr>
                <a:xfrm>
                  <a:off x="3572804" y="2556013"/>
                  <a:ext cx="1532400" cy="12801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" tIns="17780" rIns="17780" bIns="17780" spcCol="1270" anchor="ctr"/>
                <a:lstStyle/>
                <a:p>
                  <a:pPr algn="ctr" defTabSz="622300">
                    <a:spcAft>
                      <a:spcPts val="0"/>
                    </a:spcAft>
                    <a:defRPr/>
                  </a:pPr>
                  <a:r>
                    <a:rPr lang="en-US" sz="1100" b="1" dirty="0">
                      <a:solidFill>
                        <a:schemeClr val="tx2">
                          <a:lumMod val="50000"/>
                        </a:schemeClr>
                      </a:solidFill>
                      <a:cs typeface="Calibri" pitchFamily="34" charset="0"/>
                    </a:rPr>
                    <a:t>AREA PERUBAHAN</a:t>
                  </a:r>
                </a:p>
                <a:p>
                  <a:pPr algn="ctr" defTabSz="622300">
                    <a:spcAft>
                      <a:spcPts val="0"/>
                    </a:spcAft>
                    <a:defRPr/>
                  </a:pPr>
                  <a:r>
                    <a:rPr lang="en-US" sz="1100" b="1" dirty="0">
                      <a:solidFill>
                        <a:schemeClr val="tx2">
                          <a:lumMod val="50000"/>
                        </a:schemeClr>
                      </a:solidFill>
                      <a:cs typeface="Calibri" pitchFamily="34" charset="0"/>
                    </a:rPr>
                    <a:t>REFORMASI BIROKRASI</a:t>
                  </a:r>
                  <a:r>
                    <a:rPr lang="en-US" sz="1200" b="1" dirty="0">
                      <a:solidFill>
                        <a:schemeClr val="tx2">
                          <a:lumMod val="50000"/>
                        </a:schemeClr>
                      </a:solidFill>
                      <a:cs typeface="Calibri" pitchFamily="34" charset="0"/>
                    </a:rPr>
                    <a:t> </a:t>
                  </a:r>
                </a:p>
              </p:txBody>
            </p:sp>
          </p:grpSp>
          <p:sp>
            <p:nvSpPr>
              <p:cNvPr id="91" name="Oval 90"/>
              <p:cNvSpPr/>
              <p:nvPr/>
            </p:nvSpPr>
            <p:spPr bwMode="auto">
              <a:xfrm>
                <a:off x="3812443" y="1240546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Oval 91"/>
              <p:cNvSpPr/>
              <p:nvPr/>
            </p:nvSpPr>
            <p:spPr bwMode="auto">
              <a:xfrm>
                <a:off x="5339645" y="1853327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Oval 92"/>
              <p:cNvSpPr/>
              <p:nvPr/>
            </p:nvSpPr>
            <p:spPr bwMode="auto">
              <a:xfrm>
                <a:off x="5934968" y="3383690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Oval 93"/>
              <p:cNvSpPr/>
              <p:nvPr/>
            </p:nvSpPr>
            <p:spPr bwMode="auto">
              <a:xfrm>
                <a:off x="5304719" y="4896591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Oval 94"/>
              <p:cNvSpPr/>
              <p:nvPr/>
            </p:nvSpPr>
            <p:spPr bwMode="auto">
              <a:xfrm>
                <a:off x="3815618" y="5530010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Oval 95"/>
              <p:cNvSpPr/>
              <p:nvPr/>
            </p:nvSpPr>
            <p:spPr bwMode="auto">
              <a:xfrm>
                <a:off x="2285241" y="4910879"/>
                <a:ext cx="1268436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97" name="Group 35"/>
              <p:cNvGrpSpPr>
                <a:grpSpLocks/>
              </p:cNvGrpSpPr>
              <p:nvPr/>
            </p:nvGrpSpPr>
            <p:grpSpPr bwMode="auto">
              <a:xfrm>
                <a:off x="1642292" y="1491608"/>
                <a:ext cx="3519160" cy="3168444"/>
                <a:chOff x="1076106" y="709484"/>
                <a:chExt cx="3519160" cy="3168444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1076106" y="2611092"/>
                  <a:ext cx="1266847" cy="126683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1" name="Oval 4"/>
                <p:cNvSpPr/>
                <p:nvPr/>
              </p:nvSpPr>
              <p:spPr>
                <a:xfrm>
                  <a:off x="3199036" y="709484"/>
                  <a:ext cx="1396230" cy="89535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3970" tIns="13970" rIns="13970" bIns="13970" anchor="ctr"/>
                <a:lstStyle/>
                <a:p>
                  <a:pPr algn="ctr" defTabSz="488950">
                    <a:lnSpc>
                      <a:spcPct val="90000"/>
                    </a:lnSpc>
                  </a:pPr>
                  <a:r>
                    <a:rPr lang="en-US" sz="800" b="1" dirty="0">
                      <a:solidFill>
                        <a:schemeClr val="accent1">
                          <a:lumMod val="75000"/>
                        </a:schemeClr>
                      </a:solidFill>
                      <a:ea typeface="MS PGothic" pitchFamily="34" charset="-128"/>
                      <a:cs typeface="Calibri" pitchFamily="34" charset="0"/>
                    </a:rPr>
                    <a:t>MANAJEMEN PERUBAHAN</a:t>
                  </a:r>
                  <a:endParaRPr lang="id-ID" sz="800" b="1" dirty="0">
                    <a:solidFill>
                      <a:schemeClr val="accent1">
                        <a:lumMod val="75000"/>
                      </a:schemeClr>
                    </a:solidFill>
                    <a:ea typeface="MS PGothic" pitchFamily="34" charset="-128"/>
                    <a:cs typeface="Calibri" pitchFamily="34" charset="0"/>
                  </a:endParaRPr>
                </a:p>
                <a:p>
                  <a:pPr algn="ctr" defTabSz="488950">
                    <a:lnSpc>
                      <a:spcPct val="90000"/>
                    </a:lnSpc>
                  </a:pPr>
                  <a:endParaRPr lang="id-ID" sz="800" b="1" dirty="0">
                    <a:solidFill>
                      <a:schemeClr val="accent1">
                        <a:lumMod val="75000"/>
                      </a:schemeClr>
                    </a:solidFill>
                    <a:ea typeface="MS PGothic" pitchFamily="34" charset="-128"/>
                    <a:cs typeface="Calibri" pitchFamily="34" charset="0"/>
                  </a:endParaRPr>
                </a:p>
              </p:txBody>
            </p:sp>
          </p:grpSp>
          <p:sp>
            <p:nvSpPr>
              <p:cNvPr id="98" name="Oval 97"/>
              <p:cNvSpPr/>
              <p:nvPr/>
            </p:nvSpPr>
            <p:spPr bwMode="auto">
              <a:xfrm>
                <a:off x="2242378" y="1819988"/>
                <a:ext cx="1266848" cy="12668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ight Arrow 98"/>
              <p:cNvSpPr/>
              <p:nvPr/>
            </p:nvSpPr>
            <p:spPr bwMode="auto">
              <a:xfrm rot="18539938" flipH="1" flipV="1">
                <a:off x="3375875" y="4718788"/>
                <a:ext cx="430216" cy="328619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id-ID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7" name="Oval 4"/>
            <p:cNvSpPr/>
            <p:nvPr/>
          </p:nvSpPr>
          <p:spPr bwMode="auto">
            <a:xfrm>
              <a:off x="3185710" y="4978270"/>
              <a:ext cx="1396205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MANAJEMEN </a:t>
              </a:r>
            </a:p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SDM ASN</a:t>
              </a: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  <a:p>
              <a:pPr algn="ctr" defTabSz="488950">
                <a:lnSpc>
                  <a:spcPct val="90000"/>
                </a:lnSpc>
              </a:pP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68" name="Oval 4"/>
            <p:cNvSpPr/>
            <p:nvPr/>
          </p:nvSpPr>
          <p:spPr bwMode="auto">
            <a:xfrm>
              <a:off x="-114785" y="3624239"/>
              <a:ext cx="1443523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AKUNTABILITAS </a:t>
              </a:r>
            </a:p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KINERJA</a:t>
              </a: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69" name="Oval 4"/>
            <p:cNvSpPr/>
            <p:nvPr/>
          </p:nvSpPr>
          <p:spPr bwMode="auto">
            <a:xfrm>
              <a:off x="576527" y="2275635"/>
              <a:ext cx="1091405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PENATAAN PERUNDANG-UNDANGAN</a:t>
              </a: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0" name="Oval 4"/>
            <p:cNvSpPr/>
            <p:nvPr/>
          </p:nvSpPr>
          <p:spPr bwMode="auto">
            <a:xfrm>
              <a:off x="483866" y="4960748"/>
              <a:ext cx="1396205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PELAYANAN </a:t>
              </a:r>
            </a:p>
            <a:p>
              <a:pPr algn="ctr" defTabSz="488950">
                <a:lnSpc>
                  <a:spcPct val="90000"/>
                </a:lnSpc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PUBLIK</a:t>
              </a:r>
              <a:endParaRPr lang="id-ID" sz="9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  <a:p>
              <a:pPr algn="ctr" defTabSz="488950">
                <a:lnSpc>
                  <a:spcPct val="90000"/>
                </a:lnSpc>
              </a:pPr>
              <a:endParaRPr lang="id-ID" sz="9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1" name="Oval 4"/>
            <p:cNvSpPr/>
            <p:nvPr/>
          </p:nvSpPr>
          <p:spPr bwMode="auto">
            <a:xfrm>
              <a:off x="3189516" y="2365818"/>
              <a:ext cx="1396205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PENATAAN ORGANISASI</a:t>
              </a: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  <a:p>
              <a:pPr algn="ctr" defTabSz="488950">
                <a:lnSpc>
                  <a:spcPct val="90000"/>
                </a:lnSpc>
              </a:pP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2" name="Oval 4"/>
            <p:cNvSpPr/>
            <p:nvPr/>
          </p:nvSpPr>
          <p:spPr bwMode="auto">
            <a:xfrm>
              <a:off x="3719815" y="3657272"/>
              <a:ext cx="1396205" cy="8953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TATA </a:t>
              </a:r>
            </a:p>
            <a:p>
              <a:pPr algn="ctr" defTabSz="488950">
                <a:lnSpc>
                  <a:spcPct val="90000"/>
                </a:lnSpc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LAKSANA</a:t>
              </a:r>
              <a:endParaRPr lang="id-ID" sz="9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  <a:p>
              <a:pPr algn="ctr" defTabSz="488950">
                <a:lnSpc>
                  <a:spcPct val="90000"/>
                </a:lnSpc>
              </a:pPr>
              <a:endParaRPr lang="id-ID" sz="9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3" name="Oval 4"/>
            <p:cNvSpPr/>
            <p:nvPr/>
          </p:nvSpPr>
          <p:spPr bwMode="auto">
            <a:xfrm>
              <a:off x="1846320" y="5441651"/>
              <a:ext cx="1396205" cy="89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anchor="ctr"/>
            <a:lstStyle/>
            <a:p>
              <a:pPr algn="ctr" defTabSz="488950">
                <a:lnSpc>
                  <a:spcPct val="90000"/>
                </a:lnSpc>
              </a:pP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ea typeface="MS PGothic" pitchFamily="34" charset="-128"/>
                  <a:cs typeface="Calibri" pitchFamily="34" charset="0"/>
                </a:rPr>
                <a:t>PENGAWASAN</a:t>
              </a:r>
              <a:endParaRPr lang="id-ID" sz="8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74" name="Right Arrow 73"/>
            <p:cNvSpPr/>
            <p:nvPr/>
          </p:nvSpPr>
          <p:spPr bwMode="auto">
            <a:xfrm rot="16420338" flipH="1" flipV="1">
              <a:off x="2338939" y="4952465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6" name="Right Arrow 75"/>
            <p:cNvSpPr/>
            <p:nvPr/>
          </p:nvSpPr>
          <p:spPr bwMode="auto">
            <a:xfrm rot="21446963" flipH="1" flipV="1">
              <a:off x="1184465" y="3880273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 bwMode="auto">
            <a:xfrm rot="10640561" flipH="1" flipV="1">
              <a:off x="3413603" y="3852590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8" name="Right Arrow 77"/>
            <p:cNvSpPr/>
            <p:nvPr/>
          </p:nvSpPr>
          <p:spPr bwMode="auto">
            <a:xfrm rot="5630375" flipH="1" flipV="1">
              <a:off x="2311048" y="2813624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 rot="14081154" flipH="1" flipV="1">
              <a:off x="3174940" y="4553094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1" name="Right Arrow 80"/>
            <p:cNvSpPr/>
            <p:nvPr/>
          </p:nvSpPr>
          <p:spPr bwMode="auto">
            <a:xfrm rot="2197980" flipH="1" flipV="1">
              <a:off x="1549997" y="3065425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2" name="Right Arrow 81"/>
            <p:cNvSpPr/>
            <p:nvPr/>
          </p:nvSpPr>
          <p:spPr bwMode="auto">
            <a:xfrm rot="7835938" flipH="1" flipV="1">
              <a:off x="3147012" y="3157361"/>
              <a:ext cx="430212" cy="328613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006352" y="1867070"/>
            <a:ext cx="3680448" cy="3794178"/>
            <a:chOff x="5352197" y="1725034"/>
            <a:chExt cx="4572000" cy="3275460"/>
          </a:xfrm>
        </p:grpSpPr>
        <p:graphicFrame>
          <p:nvGraphicFramePr>
            <p:cNvPr id="105" name="Chart 10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201781"/>
                </p:ext>
              </p:extLst>
            </p:nvPr>
          </p:nvGraphicFramePr>
          <p:xfrm>
            <a:off x="5352197" y="1725034"/>
            <a:ext cx="4572000" cy="31078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5732056" y="4759094"/>
              <a:ext cx="668740" cy="23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2014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771576" y="4761365"/>
              <a:ext cx="668740" cy="23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2015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49768" y="4761365"/>
              <a:ext cx="668740" cy="23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2016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900664" y="4761365"/>
              <a:ext cx="668740" cy="23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2017</a:t>
              </a:r>
            </a:p>
          </p:txBody>
        </p:sp>
        <p:sp>
          <p:nvSpPr>
            <p:cNvPr id="110" name="Up Arrow 109"/>
            <p:cNvSpPr/>
            <p:nvPr/>
          </p:nvSpPr>
          <p:spPr>
            <a:xfrm>
              <a:off x="9235034" y="2428786"/>
              <a:ext cx="388963" cy="2300351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40983" y="1922231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89,26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07800" y="1847918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92,11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85993" y="1884688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91,25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779486" y="1902506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90,94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958624" y="2501886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67,57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039088" y="2330907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74,78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119553" y="2251293"/>
              <a:ext cx="668740" cy="2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78,16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977610" y="2156371"/>
              <a:ext cx="851928" cy="2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Arial Narrow" pitchFamily="34" charset="0"/>
                </a:rPr>
                <a:t>?</a:t>
              </a:r>
            </a:p>
          </p:txBody>
        </p:sp>
      </p:grpSp>
      <p:sp>
        <p:nvSpPr>
          <p:cNvPr id="119" name="Striped Right Arrow 118"/>
          <p:cNvSpPr/>
          <p:nvPr/>
        </p:nvSpPr>
        <p:spPr>
          <a:xfrm>
            <a:off x="4283968" y="3236349"/>
            <a:ext cx="655079" cy="855002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5335061" y="5655251"/>
            <a:ext cx="3199339" cy="510053"/>
            <a:chOff x="834539" y="5726668"/>
            <a:chExt cx="2986345" cy="667071"/>
          </a:xfrm>
        </p:grpSpPr>
        <p:sp>
          <p:nvSpPr>
            <p:cNvPr id="127" name="Rectangle 126"/>
            <p:cNvSpPr/>
            <p:nvPr/>
          </p:nvSpPr>
          <p:spPr>
            <a:xfrm>
              <a:off x="834539" y="5791200"/>
              <a:ext cx="351259" cy="225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0" y="5726668"/>
              <a:ext cx="2601684" cy="36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i="1" dirty="0"/>
                <a:t>Self-Assessment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34539" y="6096000"/>
              <a:ext cx="351258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219200" y="6031467"/>
              <a:ext cx="2601684" cy="36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Penilaian</a:t>
              </a:r>
              <a:r>
                <a:rPr lang="en-US" sz="1200" dirty="0"/>
                <a:t> Tim Men</a:t>
              </a:r>
              <a:r>
                <a:rPr lang="id-ID" sz="1200" dirty="0"/>
                <a:t>PANRB</a:t>
              </a:r>
              <a:r>
                <a:rPr lang="en-US" sz="1200" i="1" dirty="0"/>
                <a:t> </a:t>
              </a:r>
            </a:p>
          </p:txBody>
        </p:sp>
      </p:grpSp>
      <p:sp>
        <p:nvSpPr>
          <p:cNvPr id="131" name="Title 1"/>
          <p:cNvSpPr txBox="1">
            <a:spLocks/>
          </p:cNvSpPr>
          <p:nvPr/>
        </p:nvSpPr>
        <p:spPr>
          <a:xfrm>
            <a:off x="1891532" y="404664"/>
            <a:ext cx="6913009" cy="64807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Capaian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Indeks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Reformasi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Birokrasi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1" name="Slide Number Placeholder 2"/>
          <p:cNvSpPr txBox="1">
            <a:spLocks/>
          </p:cNvSpPr>
          <p:nvPr/>
        </p:nvSpPr>
        <p:spPr>
          <a:xfrm>
            <a:off x="6948264" y="6572942"/>
            <a:ext cx="2133600" cy="240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260D3C-085D-45E8-B29C-AD32B67A9A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2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1981200" cy="365760"/>
          </a:xfrm>
          <a:prstGeom prst="rect">
            <a:avLst/>
          </a:prstGeom>
        </p:spPr>
        <p:txBody>
          <a:bodyPr/>
          <a:lstStyle/>
          <a:p>
            <a:fld id="{1C260D3C-085D-45E8-B29C-AD32B67A9AD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10437"/>
              </p:ext>
            </p:extLst>
          </p:nvPr>
        </p:nvGraphicFramePr>
        <p:xfrm>
          <a:off x="35496" y="548680"/>
          <a:ext cx="9073008" cy="62681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3164"/>
                <a:gridCol w="702825"/>
                <a:gridCol w="702825"/>
                <a:gridCol w="797200"/>
                <a:gridCol w="720080"/>
                <a:gridCol w="792088"/>
                <a:gridCol w="2844826"/>
              </a:tblGrid>
              <a:tr h="204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KOMPONEN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Nilai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Maks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 smtClean="0">
                          <a:effectLst/>
                        </a:rPr>
                        <a:t>201</a:t>
                      </a:r>
                      <a:r>
                        <a:rPr lang="en-US" sz="1200" b="1" kern="1200" dirty="0" smtClean="0">
                          <a:effectLst/>
                        </a:rPr>
                        <a:t>6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 smtClean="0">
                          <a:effectLst/>
                        </a:rPr>
                        <a:t>201</a:t>
                      </a:r>
                      <a:r>
                        <a:rPr lang="en-US" sz="1200" b="1" kern="1200" dirty="0" smtClean="0">
                          <a:effectLst/>
                        </a:rPr>
                        <a:t>7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Rencana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Aksi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246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i="0" kern="1200" dirty="0" smtClean="0">
                          <a:effectLst/>
                        </a:rPr>
                        <a:t>Self-Ass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 smtClean="0">
                          <a:effectLst/>
                        </a:rPr>
                        <a:t>Eksternal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 smtClean="0">
                          <a:effectLst/>
                        </a:rPr>
                        <a:t>Self-Ass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 smtClean="0">
                          <a:effectLst/>
                        </a:rPr>
                        <a:t>Eksternal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endParaRPr lang="id-ID" sz="1400" b="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44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A.  </a:t>
                      </a:r>
                      <a:r>
                        <a:rPr lang="id-ID" sz="1200" b="1" kern="1200" dirty="0" smtClean="0">
                          <a:effectLst/>
                        </a:rPr>
                        <a:t>PENGUNGKIT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Manajemen </a:t>
                      </a:r>
                      <a:r>
                        <a:rPr lang="id-ID" sz="1200" kern="1200" dirty="0" smtClean="0">
                          <a:effectLst/>
                        </a:rPr>
                        <a:t>Perubahan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3,95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4,93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Revisi</a:t>
                      </a:r>
                      <a:r>
                        <a:rPr lang="en-US" sz="1200" dirty="0" smtClean="0">
                          <a:effectLst/>
                        </a:rPr>
                        <a:t> Road Map </a:t>
                      </a:r>
                      <a:r>
                        <a:rPr lang="en-US" sz="1200" dirty="0" err="1" smtClean="0">
                          <a:effectLst/>
                        </a:rPr>
                        <a:t>Reformasi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Birokrasi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1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Peraturan </a:t>
                      </a:r>
                      <a:r>
                        <a:rPr lang="id-ID" sz="1200" kern="1200" dirty="0" smtClean="0">
                          <a:effectLst/>
                        </a:rPr>
                        <a:t>Pe</a:t>
                      </a:r>
                      <a:r>
                        <a:rPr lang="en-US" sz="1200" kern="1200" dirty="0" smtClean="0">
                          <a:effectLst/>
                        </a:rPr>
                        <a:t>r-UU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3,13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Harmonisasi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</a:rPr>
                        <a:t>per-UU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1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&amp; Penguatan </a:t>
                      </a:r>
                      <a:r>
                        <a:rPr lang="id-ID" sz="1200" kern="1200" dirty="0" smtClean="0">
                          <a:effectLst/>
                        </a:rPr>
                        <a:t>Organisasi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5,00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Evaluasi</a:t>
                      </a:r>
                      <a:r>
                        <a:rPr lang="en-US" sz="1200" baseline="0" dirty="0" smtClean="0">
                          <a:effectLst/>
                        </a:rPr>
                        <a:t> SOTK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394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</a:t>
                      </a:r>
                      <a:r>
                        <a:rPr lang="id-ID" sz="1200" kern="1200" dirty="0" smtClean="0">
                          <a:effectLst/>
                        </a:rPr>
                        <a:t>Tatalaksana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4,75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3.76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4,42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Pemetaan</a:t>
                      </a:r>
                      <a:r>
                        <a:rPr lang="en-US" sz="1200" dirty="0" smtClean="0">
                          <a:effectLst/>
                        </a:rPr>
                        <a:t> proses </a:t>
                      </a:r>
                      <a:r>
                        <a:rPr lang="en-US" sz="1200" dirty="0" err="1" smtClean="0">
                          <a:effectLst/>
                        </a:rPr>
                        <a:t>bisnis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organisasi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Pengembangan</a:t>
                      </a:r>
                      <a:r>
                        <a:rPr lang="en-US" sz="1200" baseline="0" dirty="0" smtClean="0">
                          <a:effectLst/>
                        </a:rPr>
                        <a:t> e-government</a:t>
                      </a:r>
                      <a:endParaRPr lang="id-ID" sz="1200" i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Sistem Manajemen SDM 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14,2</a:t>
                      </a:r>
                      <a:r>
                        <a:rPr lang="id-ID" sz="1200" dirty="0" smtClean="0">
                          <a:effectLst/>
                        </a:rPr>
                        <a:t>2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12,23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14,46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Penetapan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dan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penilaian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kinerja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individu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1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Akuntabilitas </a:t>
                      </a:r>
                      <a:r>
                        <a:rPr lang="id-ID" sz="1200" kern="1200" dirty="0" smtClean="0">
                          <a:effectLst/>
                        </a:rPr>
                        <a:t>Kinerja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5,80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4,39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Penguatan</a:t>
                      </a:r>
                      <a:r>
                        <a:rPr lang="en-US" sz="1200" baseline="0" dirty="0" smtClean="0">
                          <a:effectLst/>
                        </a:rPr>
                        <a:t> SAKIP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651927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Penguatan </a:t>
                      </a:r>
                      <a:r>
                        <a:rPr lang="id-ID" sz="1200" kern="1200" dirty="0" smtClean="0">
                          <a:effectLst/>
                        </a:rPr>
                        <a:t>Pengawasan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12,00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11,65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8,29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11,46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Penguatan</a:t>
                      </a:r>
                      <a:r>
                        <a:rPr lang="en-US" sz="1200" dirty="0" smtClean="0">
                          <a:effectLst/>
                        </a:rPr>
                        <a:t> SPIP</a:t>
                      </a:r>
                    </a:p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Rencana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pemb</a:t>
                      </a:r>
                      <a:r>
                        <a:rPr lang="en-US" sz="1200" dirty="0" smtClean="0">
                          <a:effectLst/>
                        </a:rPr>
                        <a:t>. </a:t>
                      </a:r>
                      <a:r>
                        <a:rPr lang="en-US" sz="1200" dirty="0" err="1" smtClean="0">
                          <a:effectLst/>
                        </a:rPr>
                        <a:t>Zona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Integritas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Penguatan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kapabilitas</a:t>
                      </a:r>
                      <a:r>
                        <a:rPr lang="en-US" sz="1200" baseline="0" dirty="0" smtClean="0">
                          <a:effectLst/>
                        </a:rPr>
                        <a:t> APIP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19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</a:t>
                      </a:r>
                      <a:r>
                        <a:rPr lang="id-ID" sz="1200" kern="1200" dirty="0" smtClean="0">
                          <a:effectLst/>
                        </a:rPr>
                        <a:t>Pelayanan </a:t>
                      </a:r>
                      <a:r>
                        <a:rPr lang="id-ID" sz="1200" kern="1200" dirty="0">
                          <a:effectLst/>
                        </a:rPr>
                        <a:t>Publik 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100" b="0" dirty="0" smtClean="0">
                          <a:effectLst/>
                        </a:rPr>
                        <a:t>4,50</a:t>
                      </a:r>
                      <a:endParaRPr lang="id-ID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5,75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aseline="0" dirty="0" err="1" smtClean="0">
                          <a:effectLst/>
                        </a:rPr>
                        <a:t>Pelayanan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publik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berbasis</a:t>
                      </a:r>
                      <a:r>
                        <a:rPr lang="en-US" sz="1200" baseline="0" dirty="0" smtClean="0">
                          <a:effectLst/>
                        </a:rPr>
                        <a:t> IT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05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</a:t>
                      </a:r>
                      <a:r>
                        <a:rPr lang="id-ID" sz="1200" b="1" kern="1200" dirty="0" smtClean="0">
                          <a:effectLst/>
                        </a:rPr>
                        <a:t>PENGUNGKIT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60,00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 smtClean="0">
                          <a:effectLst/>
                        </a:rPr>
                        <a:t>58,4</a:t>
                      </a:r>
                      <a:r>
                        <a:rPr lang="id-ID" sz="1200" b="1" dirty="0" smtClean="0">
                          <a:effectLst/>
                        </a:rPr>
                        <a:t>2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 smtClean="0">
                          <a:effectLst/>
                        </a:rPr>
                        <a:t>45,25</a:t>
                      </a:r>
                      <a:endParaRPr lang="id-ID" sz="12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58,03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</a:tr>
              <a:tr h="198010">
                <a:tc gridSpan="6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lphaUcPeriod" startAt="2"/>
                        <a:tabLst/>
                      </a:pPr>
                      <a:r>
                        <a:rPr lang="id-ID" sz="1200" b="1" kern="1200" dirty="0" smtClean="0">
                          <a:effectLst/>
                        </a:rPr>
                        <a:t>HASIL</a:t>
                      </a:r>
                      <a:r>
                        <a:rPr lang="en-US" sz="1200" b="1" dirty="0">
                          <a:effectLst/>
                        </a:rPr>
                        <a:t>  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 startAt="2"/>
                        <a:tabLst>
                          <a:tab pos="685800" algn="l"/>
                        </a:tabLst>
                      </a:pP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53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Kapasitas &amp; Akuntabilitas </a:t>
                      </a:r>
                      <a:r>
                        <a:rPr lang="id-ID" sz="1200" kern="1200" dirty="0" smtClean="0">
                          <a:effectLst/>
                        </a:rPr>
                        <a:t>Kinerja</a:t>
                      </a:r>
                      <a:endParaRPr lang="en-US" sz="1200" kern="120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baseline="0" dirty="0" err="1" smtClean="0">
                          <a:effectLst/>
                        </a:rPr>
                        <a:t>Nilai</a:t>
                      </a:r>
                      <a:r>
                        <a:rPr lang="en-US" sz="1200" kern="1200" baseline="0" dirty="0" smtClean="0">
                          <a:effectLst/>
                        </a:rPr>
                        <a:t> AKIP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baseline="0" dirty="0" err="1" smtClean="0">
                          <a:effectLst/>
                        </a:rPr>
                        <a:t>Survei</a:t>
                      </a:r>
                      <a:r>
                        <a:rPr lang="en-US" sz="1200" kern="1200" baseline="0" dirty="0" smtClean="0">
                          <a:effectLst/>
                        </a:rPr>
                        <a:t> Internal </a:t>
                      </a:r>
                      <a:r>
                        <a:rPr lang="en-US" sz="1200" kern="1200" baseline="0" dirty="0" err="1" smtClean="0">
                          <a:effectLst/>
                        </a:rPr>
                        <a:t>Kapasitas</a:t>
                      </a:r>
                      <a:r>
                        <a:rPr lang="en-US" sz="1200" kern="1200" baseline="0" dirty="0" smtClean="0">
                          <a:effectLst/>
                        </a:rPr>
                        <a:t> </a:t>
                      </a:r>
                      <a:r>
                        <a:rPr lang="en-US" sz="1200" kern="1200" baseline="0" dirty="0" err="1" smtClean="0">
                          <a:effectLst/>
                        </a:rPr>
                        <a:t>Organisasi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effectLst/>
                        </a:rPr>
                        <a:t>20,00</a:t>
                      </a:r>
                      <a:endParaRPr lang="en-US" sz="1200" kern="12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15,56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effectLst/>
                          <a:latin typeface="+mn-lt"/>
                        </a:rPr>
                        <a:t>16,42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16,42</a:t>
                      </a:r>
                      <a:endParaRPr lang="en-US" sz="1200" dirty="0" smtClean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Meningkatkan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nilai</a:t>
                      </a:r>
                      <a:r>
                        <a:rPr lang="en-US" sz="1200" dirty="0" smtClean="0">
                          <a:effectLst/>
                        </a:rPr>
                        <a:t> AKIP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599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effectLst/>
                        </a:rPr>
                        <a:t>Pemerintah </a:t>
                      </a:r>
                      <a:r>
                        <a:rPr lang="id-ID" sz="1200" kern="1200" dirty="0">
                          <a:effectLst/>
                        </a:rPr>
                        <a:t>Bersih dan Bebas KKN </a:t>
                      </a:r>
                      <a:endParaRPr lang="en-US" sz="1200" kern="120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dirty="0" err="1" smtClean="0">
                          <a:effectLst/>
                        </a:rPr>
                        <a:t>Opini</a:t>
                      </a:r>
                      <a:r>
                        <a:rPr lang="en-US" sz="1200" kern="1200" dirty="0" smtClean="0">
                          <a:effectLst/>
                        </a:rPr>
                        <a:t> BPK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dirty="0" err="1" smtClean="0">
                          <a:effectLst/>
                        </a:rPr>
                        <a:t>Survei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Eksternal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Persepsi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Korupsi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9,27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effectLst/>
                          <a:latin typeface="+mn-lt"/>
                        </a:rPr>
                        <a:t>8,72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8,72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Mempertahankan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Opini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WTP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381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Kualitas Pelayanan Publik </a:t>
                      </a:r>
                      <a:endParaRPr lang="en-US" sz="1200" kern="12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-  </a:t>
                      </a:r>
                      <a:r>
                        <a:rPr lang="en-US" sz="1200" kern="1200" dirty="0" err="1" smtClean="0">
                          <a:effectLst/>
                        </a:rPr>
                        <a:t>Survei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Eksternal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Kualitas</a:t>
                      </a:r>
                      <a:r>
                        <a:rPr lang="en-US" sz="1200" kern="1200" baseline="0" dirty="0" smtClean="0">
                          <a:effectLst/>
                        </a:rPr>
                        <a:t> </a:t>
                      </a:r>
                      <a:r>
                        <a:rPr lang="en-US" sz="1200" kern="1200" baseline="0" dirty="0" err="1" smtClean="0">
                          <a:effectLst/>
                        </a:rPr>
                        <a:t>Pelayanan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8,00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effectLst/>
                          <a:latin typeface="+mn-lt"/>
                        </a:rPr>
                        <a:t>7,77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7,78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Identifikasi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pelayanan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publik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dan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kebutuhan</a:t>
                      </a:r>
                      <a:r>
                        <a:rPr lang="en-US" sz="1200" dirty="0" smtClean="0">
                          <a:effectLst/>
                        </a:rPr>
                        <a:t> stakeholders</a:t>
                      </a:r>
                      <a:endParaRPr lang="id-ID" sz="1200" i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</a:tr>
              <a:tr h="208147">
                <a:tc>
                  <a:txBody>
                    <a:bodyPr/>
                    <a:lstStyle/>
                    <a:p>
                      <a:pPr algn="l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</a:t>
                      </a:r>
                      <a:r>
                        <a:rPr lang="id-ID" sz="1200" b="1" kern="1200" dirty="0" smtClean="0">
                          <a:effectLst/>
                        </a:rPr>
                        <a:t>HASIL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40,00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 smtClean="0">
                          <a:effectLst/>
                        </a:rPr>
                        <a:t>32,82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32,91</a:t>
                      </a:r>
                      <a:endParaRPr lang="id-ID" sz="1200" b="1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32,92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</a:tr>
              <a:tr h="199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50" b="1" kern="1200" dirty="0">
                          <a:effectLst/>
                        </a:rPr>
                        <a:t>INDEKS REFORMASI BIROKRASI</a:t>
                      </a:r>
                      <a:endParaRPr lang="id-ID" sz="125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50" b="1" kern="1200" dirty="0">
                          <a:effectLst/>
                        </a:rPr>
                        <a:t>100</a:t>
                      </a:r>
                      <a:endParaRPr lang="id-ID" sz="125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50" b="1" dirty="0" smtClean="0">
                          <a:effectLst/>
                        </a:rPr>
                        <a:t>91,25</a:t>
                      </a:r>
                      <a:endParaRPr lang="id-ID" sz="125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 smtClean="0">
                          <a:effectLst/>
                        </a:rPr>
                        <a:t>78,16</a:t>
                      </a:r>
                      <a:endParaRPr lang="id-ID" sz="1250" b="1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/>
                        <a:t>90,94</a:t>
                      </a:r>
                      <a:endParaRPr lang="en-US" sz="125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Nilai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id-ID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PMPRB 2016 dan 2017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24625"/>
            <a:ext cx="1981200" cy="366713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332656"/>
            <a:ext cx="6696744" cy="66213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Hasil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Survei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Reformasi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Birokrasi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(1/2)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896" y="6289575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*</a:t>
            </a:r>
            <a:r>
              <a:rPr lang="id-ID" sz="1400" i="1" dirty="0"/>
              <a:t> D</a:t>
            </a:r>
            <a:r>
              <a:rPr lang="en-US" sz="1400" i="1" dirty="0" err="1"/>
              <a:t>ilakukan</a:t>
            </a:r>
            <a:r>
              <a:rPr lang="en-US" sz="1400" i="1" dirty="0"/>
              <a:t> </a:t>
            </a:r>
            <a:r>
              <a:rPr lang="en-US" sz="1400" i="1" dirty="0" err="1"/>
              <a:t>oleh</a:t>
            </a:r>
            <a:r>
              <a:rPr lang="en-US" sz="1400" i="1" dirty="0"/>
              <a:t> Tim </a:t>
            </a:r>
            <a:r>
              <a:rPr lang="en-US" sz="1400" i="1" dirty="0" err="1"/>
              <a:t>Evaluasi</a:t>
            </a:r>
            <a:r>
              <a:rPr lang="en-US" sz="1400" i="1" dirty="0"/>
              <a:t> Men</a:t>
            </a:r>
            <a:r>
              <a:rPr lang="id-ID" sz="1400" i="1" dirty="0"/>
              <a:t>PANRB</a:t>
            </a:r>
            <a:r>
              <a:rPr lang="en-US" sz="1400" i="1" dirty="0"/>
              <a:t> </a:t>
            </a:r>
            <a:r>
              <a:rPr lang="en-US" sz="1400" i="1" dirty="0" err="1"/>
              <a:t>pada</a:t>
            </a:r>
            <a:r>
              <a:rPr lang="en-US" sz="1400" i="1" dirty="0"/>
              <a:t> </a:t>
            </a:r>
            <a:r>
              <a:rPr lang="en-US" sz="1400" i="1" dirty="0" err="1"/>
              <a:t>tahun</a:t>
            </a:r>
            <a:r>
              <a:rPr lang="en-US" sz="1400" i="1" dirty="0"/>
              <a:t> 2016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416" y="1700808"/>
            <a:ext cx="4038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err="1">
                <a:solidFill>
                  <a:schemeClr val="tx1"/>
                </a:solidFill>
              </a:rPr>
              <a:t>Survei</a:t>
            </a:r>
            <a:r>
              <a:rPr lang="en-US" sz="1600" b="1" dirty="0">
                <a:solidFill>
                  <a:schemeClr val="tx1"/>
                </a:solidFill>
              </a:rPr>
              <a:t> Internal </a:t>
            </a:r>
            <a:r>
              <a:rPr lang="en-US" sz="1600" b="1" dirty="0" err="1">
                <a:solidFill>
                  <a:schemeClr val="tx1"/>
                </a:solidFill>
              </a:rPr>
              <a:t>Integritas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Organisasi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626421"/>
            <a:ext cx="7696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Rata-rata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survei</a:t>
            </a:r>
            <a:r>
              <a:rPr lang="en-US" sz="1400" dirty="0"/>
              <a:t> internal </a:t>
            </a:r>
            <a:r>
              <a:rPr lang="en-US" sz="1400" dirty="0" err="1"/>
              <a:t>sebesar</a:t>
            </a:r>
            <a:r>
              <a:rPr lang="en-US" sz="1400" dirty="0"/>
              <a:t> </a:t>
            </a:r>
            <a:r>
              <a:rPr lang="en-US" sz="1400" b="1" dirty="0"/>
              <a:t>3,84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skala</a:t>
            </a:r>
            <a:r>
              <a:rPr lang="en-US" sz="1400" dirty="0"/>
              <a:t> 4 (96%),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b="1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survei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2015 </a:t>
            </a:r>
            <a:r>
              <a:rPr lang="en-US" sz="1400" dirty="0" err="1"/>
              <a:t>sebesar</a:t>
            </a:r>
            <a:r>
              <a:rPr lang="en-US" sz="1400" dirty="0"/>
              <a:t> 3,24 (81%).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/>
              <a:t>Indeks</a:t>
            </a:r>
            <a:r>
              <a:rPr lang="en-US" sz="1400" dirty="0"/>
              <a:t> ideal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Menteri</a:t>
            </a:r>
            <a:r>
              <a:rPr lang="en-US" sz="1400" dirty="0"/>
              <a:t> PAN </a:t>
            </a:r>
            <a:r>
              <a:rPr lang="en-US" sz="1400" dirty="0" err="1"/>
              <a:t>dan</a:t>
            </a:r>
            <a:r>
              <a:rPr lang="en-US" sz="1400" dirty="0"/>
              <a:t> RB </a:t>
            </a:r>
            <a:r>
              <a:rPr lang="en-US" sz="1400" dirty="0" err="1"/>
              <a:t>Nomor</a:t>
            </a:r>
            <a:r>
              <a:rPr lang="en-US" sz="1400" dirty="0"/>
              <a:t> 52 </a:t>
            </a:r>
            <a:r>
              <a:rPr lang="en-US" sz="1400" dirty="0" err="1"/>
              <a:t>Tahun</a:t>
            </a:r>
            <a:r>
              <a:rPr lang="en-US" sz="1400" dirty="0"/>
              <a:t> 2014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b="1" dirty="0"/>
              <a:t>3,6 </a:t>
            </a:r>
            <a:r>
              <a:rPr lang="en-US" sz="1400" dirty="0"/>
              <a:t>(90%).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pegawai</a:t>
            </a:r>
            <a:r>
              <a:rPr lang="en-US" sz="1400" dirty="0"/>
              <a:t> di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Kementerian</a:t>
            </a:r>
            <a:r>
              <a:rPr lang="en-US" sz="1400" dirty="0"/>
              <a:t> PPN/</a:t>
            </a:r>
            <a:r>
              <a:rPr lang="en-US" sz="1400" dirty="0" err="1"/>
              <a:t>Bappenas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kualitas</a:t>
            </a:r>
            <a:r>
              <a:rPr lang="en-US" sz="1400" dirty="0"/>
              <a:t> </a:t>
            </a:r>
            <a:r>
              <a:rPr lang="en-US" sz="1400" dirty="0" err="1"/>
              <a:t>penerapan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integritas</a:t>
            </a:r>
            <a:r>
              <a:rPr lang="en-US" sz="1400" dirty="0"/>
              <a:t> internal </a:t>
            </a:r>
            <a:r>
              <a:rPr lang="en-US" sz="1400" b="1" dirty="0" err="1"/>
              <a:t>sangat</a:t>
            </a:r>
            <a:r>
              <a:rPr lang="en-US" sz="1400" b="1" dirty="0"/>
              <a:t> </a:t>
            </a:r>
            <a:r>
              <a:rPr lang="en-US" sz="1400" b="1" dirty="0" err="1"/>
              <a:t>baik</a:t>
            </a:r>
            <a:r>
              <a:rPr lang="en-US" sz="1400" dirty="0"/>
              <a:t>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70158"/>
              </p:ext>
            </p:extLst>
          </p:nvPr>
        </p:nvGraphicFramePr>
        <p:xfrm>
          <a:off x="685800" y="2204864"/>
          <a:ext cx="769620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Komponen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Budaya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organisasi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sistem</a:t>
                      </a:r>
                      <a:r>
                        <a:rPr lang="en-US" sz="1400" baseline="0" dirty="0"/>
                        <a:t> anti-</a:t>
                      </a:r>
                      <a:r>
                        <a:rPr lang="en-US" sz="1400" baseline="0" dirty="0" err="1"/>
                        <a:t>korupsi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Integritas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terkait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pengelolaan</a:t>
                      </a:r>
                      <a:r>
                        <a:rPr lang="en-US" sz="1400" dirty="0"/>
                        <a:t> SDM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Integritas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terkait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pengelolaan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anggaran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Integritas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kesesuaian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perintah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atasan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aturan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norma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Rata-rata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3,84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0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08750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7704" y="332656"/>
            <a:ext cx="6707088" cy="66213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Hasil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Survei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Reformasi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Birokrasi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(2/2)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93535"/>
              </p:ext>
            </p:extLst>
          </p:nvPr>
        </p:nvGraphicFramePr>
        <p:xfrm>
          <a:off x="1737320" y="1957338"/>
          <a:ext cx="7315200" cy="334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1645940"/>
            <a:ext cx="3614936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b="1" dirty="0" err="1">
                <a:solidFill>
                  <a:schemeClr val="tx1"/>
                </a:solidFill>
              </a:rPr>
              <a:t>Survei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Eksternal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Pelayanan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Publik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08" y="6248345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</a:t>
            </a:r>
            <a:r>
              <a:rPr lang="id-ID" sz="1100" i="1" dirty="0"/>
              <a:t> D</a:t>
            </a:r>
            <a:r>
              <a:rPr lang="en-US" sz="1100" i="1" dirty="0" err="1"/>
              <a:t>ilakukan</a:t>
            </a:r>
            <a:r>
              <a:rPr lang="en-US" sz="1100" i="1" dirty="0"/>
              <a:t> </a:t>
            </a:r>
            <a:r>
              <a:rPr lang="en-US" sz="1100" i="1" dirty="0" err="1"/>
              <a:t>oleh</a:t>
            </a:r>
            <a:r>
              <a:rPr lang="en-US" sz="1100" i="1" dirty="0"/>
              <a:t> Tim </a:t>
            </a:r>
            <a:r>
              <a:rPr lang="en-US" sz="1100" i="1" dirty="0" err="1"/>
              <a:t>Evaluasi</a:t>
            </a:r>
            <a:r>
              <a:rPr lang="en-US" sz="1100" i="1" dirty="0"/>
              <a:t> Men</a:t>
            </a:r>
            <a:r>
              <a:rPr lang="id-ID" sz="1100" i="1" dirty="0"/>
              <a:t>PANRB</a:t>
            </a:r>
            <a:r>
              <a:rPr lang="en-US" sz="1100" i="1" dirty="0"/>
              <a:t> </a:t>
            </a:r>
            <a:r>
              <a:rPr lang="en-US" sz="1100" i="1" dirty="0" err="1"/>
              <a:t>pada</a:t>
            </a:r>
            <a:r>
              <a:rPr lang="en-US" sz="1100" i="1" dirty="0"/>
              <a:t> </a:t>
            </a:r>
            <a:r>
              <a:rPr lang="en-US" sz="1100" i="1" dirty="0" err="1"/>
              <a:t>tahun</a:t>
            </a:r>
            <a:r>
              <a:rPr lang="en-US" sz="1100" i="1" dirty="0"/>
              <a:t>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696" y="5229200"/>
            <a:ext cx="83058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survei</a:t>
            </a:r>
            <a:r>
              <a:rPr lang="en-US" sz="1200" dirty="0"/>
              <a:t> </a:t>
            </a:r>
            <a:r>
              <a:rPr lang="en-US" sz="1200" dirty="0" err="1"/>
              <a:t>sebesar</a:t>
            </a:r>
            <a:r>
              <a:rPr lang="en-US" sz="1200" dirty="0"/>
              <a:t> </a:t>
            </a:r>
            <a:r>
              <a:rPr lang="en-US" sz="1200" b="1" dirty="0"/>
              <a:t>3,11</a:t>
            </a:r>
            <a:r>
              <a:rPr lang="en-US" sz="1200" dirty="0"/>
              <a:t>,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b="1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survei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2015 </a:t>
            </a:r>
            <a:r>
              <a:rPr lang="en-US" sz="1200" dirty="0" err="1"/>
              <a:t>sebesar</a:t>
            </a:r>
            <a:r>
              <a:rPr lang="en-US" sz="1200" dirty="0"/>
              <a:t> </a:t>
            </a:r>
            <a:r>
              <a:rPr lang="en-US" sz="1200" b="1" dirty="0"/>
              <a:t>3,2</a:t>
            </a:r>
            <a:r>
              <a:rPr lang="en-US" sz="1200" dirty="0"/>
              <a:t>.</a:t>
            </a:r>
          </a:p>
          <a:p>
            <a:pPr marL="225425" indent="-225425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b="1" dirty="0"/>
              <a:t>Gap </a:t>
            </a:r>
            <a:r>
              <a:rPr lang="en-US" sz="1200" b="1" dirty="0" err="1"/>
              <a:t>terkecil</a:t>
            </a:r>
            <a:r>
              <a:rPr lang="en-US" sz="1200" b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memuaskan</a:t>
            </a:r>
            <a:r>
              <a:rPr lang="en-US" sz="1200" dirty="0"/>
              <a:t>): </a:t>
            </a:r>
            <a:r>
              <a:rPr lang="en-US" sz="1200" b="1" dirty="0" err="1"/>
              <a:t>penanganan</a:t>
            </a:r>
            <a:r>
              <a:rPr lang="en-US" sz="1200" b="1" dirty="0"/>
              <a:t> </a:t>
            </a:r>
            <a:r>
              <a:rPr lang="en-US" sz="1200" b="1" dirty="0" err="1"/>
              <a:t>pengaduan</a:t>
            </a:r>
            <a:r>
              <a:rPr lang="en-US" sz="1200" b="1" dirty="0"/>
              <a:t>, saran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masukan</a:t>
            </a:r>
            <a:r>
              <a:rPr lang="id-ID" sz="1200" b="1" dirty="0"/>
              <a:t>.</a:t>
            </a:r>
            <a:endParaRPr lang="en-US" sz="1200" b="1" dirty="0"/>
          </a:p>
          <a:p>
            <a:pPr marL="225425" indent="-225425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b="1" dirty="0"/>
              <a:t>Gap </a:t>
            </a:r>
            <a:r>
              <a:rPr lang="en-US" sz="1200" b="1" dirty="0" err="1"/>
              <a:t>terbesar</a:t>
            </a:r>
            <a:r>
              <a:rPr lang="en-US" sz="1200" b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perbaikan</a:t>
            </a:r>
            <a:r>
              <a:rPr lang="en-US" sz="1200" dirty="0"/>
              <a:t>): </a:t>
            </a:r>
            <a:r>
              <a:rPr lang="en-US" sz="1200" b="1" dirty="0" err="1"/>
              <a:t>kompetensi</a:t>
            </a:r>
            <a:r>
              <a:rPr lang="en-US" sz="1200" b="1" dirty="0"/>
              <a:t> </a:t>
            </a:r>
            <a:r>
              <a:rPr lang="en-US" sz="1200" b="1" dirty="0" err="1"/>
              <a:t>petugas</a:t>
            </a:r>
            <a:r>
              <a:rPr lang="en-US" sz="1200" b="1" dirty="0"/>
              <a:t> </a:t>
            </a:r>
            <a:r>
              <a:rPr lang="en-US" sz="1200" b="1" dirty="0" err="1"/>
              <a:t>pelaksana</a:t>
            </a:r>
            <a:r>
              <a:rPr lang="en-US" sz="1200" b="1" dirty="0"/>
              <a:t>/</a:t>
            </a:r>
            <a:r>
              <a:rPr lang="en-US" sz="1200" b="1" dirty="0" err="1"/>
              <a:t>sistem</a:t>
            </a:r>
            <a:r>
              <a:rPr lang="id-ID" sz="1200" b="1" dirty="0"/>
              <a:t>.</a:t>
            </a:r>
            <a:endParaRPr lang="en-US" sz="1200" b="1" dirty="0"/>
          </a:p>
          <a:p>
            <a:pPr marL="225425" indent="-225425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b="1" dirty="0" err="1"/>
              <a:t>Kepuasan</a:t>
            </a:r>
            <a:r>
              <a:rPr lang="en-US" sz="1200" b="1" dirty="0"/>
              <a:t> </a:t>
            </a:r>
            <a:r>
              <a:rPr lang="en-US" sz="1200" b="1" dirty="0" err="1"/>
              <a:t>Terendah</a:t>
            </a:r>
            <a:r>
              <a:rPr lang="en-US" sz="1200" b="1" dirty="0"/>
              <a:t>: </a:t>
            </a:r>
            <a:r>
              <a:rPr lang="en-US" sz="1200" b="1" dirty="0" err="1"/>
              <a:t>produk</a:t>
            </a:r>
            <a:r>
              <a:rPr lang="en-US" sz="1200" b="1" dirty="0"/>
              <a:t>/</a:t>
            </a:r>
            <a:r>
              <a:rPr lang="en-US" sz="1200" b="1" dirty="0" err="1"/>
              <a:t>jasa</a:t>
            </a:r>
            <a:r>
              <a:rPr lang="en-US" sz="1200" b="1" dirty="0"/>
              <a:t> </a:t>
            </a:r>
            <a:r>
              <a:rPr lang="en-US" sz="1200" b="1" dirty="0" err="1"/>
              <a:t>spesifikasi</a:t>
            </a:r>
            <a:r>
              <a:rPr lang="id-ID" sz="1200" b="1" dirty="0"/>
              <a:t>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3799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z="1400" smtClean="0"/>
              <a:pPr algn="r"/>
              <a:t>18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1560" y="1754088"/>
            <a:ext cx="8083624" cy="4555232"/>
          </a:xfrm>
          <a:prstGeom prst="rect">
            <a:avLst/>
          </a:prstGeom>
          <a:ln w="12700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Penguatan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b="1" i="1" dirty="0"/>
              <a:t>agent of change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pembinaan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pemantauan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agen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di unit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b="1" i="1" dirty="0"/>
              <a:t>quick wins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/>
              <a:t>output</a:t>
            </a:r>
            <a:r>
              <a:rPr lang="en-US" sz="1800" dirty="0"/>
              <a:t> yang </a:t>
            </a:r>
            <a:r>
              <a:rPr lang="en-US" sz="1800" dirty="0" err="1"/>
              <a:t>jelas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berdampak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b="1" dirty="0" err="1"/>
              <a:t>harmonisasi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perundang-undangan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berkala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menyeluruh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Merancang</a:t>
            </a:r>
            <a:r>
              <a:rPr lang="en-US" sz="1800" dirty="0"/>
              <a:t> </a:t>
            </a:r>
            <a:r>
              <a:rPr lang="en-US" sz="1800" b="1" dirty="0" err="1"/>
              <a:t>peta</a:t>
            </a:r>
            <a:r>
              <a:rPr lang="en-US" sz="1800" b="1" dirty="0"/>
              <a:t> proses </a:t>
            </a:r>
            <a:r>
              <a:rPr lang="en-US" sz="1800" b="1" dirty="0" err="1"/>
              <a:t>bisnis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menggambarkan</a:t>
            </a:r>
            <a:r>
              <a:rPr lang="en-US" sz="1800" dirty="0"/>
              <a:t> </a:t>
            </a:r>
            <a:r>
              <a:rPr lang="en-US" sz="1800" dirty="0" err="1"/>
              <a:t>keterkaitan</a:t>
            </a:r>
            <a:r>
              <a:rPr lang="en-US" sz="1800" dirty="0"/>
              <a:t>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yang </a:t>
            </a:r>
            <a:r>
              <a:rPr lang="en-US" sz="1800" dirty="0" err="1"/>
              <a:t>dimiliki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b="1" dirty="0" err="1"/>
              <a:t>kinerja</a:t>
            </a:r>
            <a:r>
              <a:rPr lang="en-US" sz="1800" b="1" dirty="0"/>
              <a:t> </a:t>
            </a:r>
            <a:r>
              <a:rPr lang="en-US" sz="1800" b="1" dirty="0" err="1"/>
              <a:t>individu</a:t>
            </a:r>
            <a:r>
              <a:rPr lang="en-US" sz="1800" b="1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kinerja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,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dijadikan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karir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b="1" dirty="0" err="1"/>
              <a:t>kapabilitas</a:t>
            </a:r>
            <a:r>
              <a:rPr lang="en-US" sz="1800" b="1" dirty="0"/>
              <a:t> APIP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b="1" dirty="0" err="1"/>
              <a:t>maturitas</a:t>
            </a:r>
            <a:r>
              <a:rPr lang="en-US" sz="1800" b="1" dirty="0"/>
              <a:t> SPIP</a:t>
            </a:r>
            <a:r>
              <a:rPr lang="en-US" sz="1800" dirty="0"/>
              <a:t>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tindak</a:t>
            </a:r>
            <a:r>
              <a:rPr lang="en-US" sz="1800" dirty="0"/>
              <a:t> </a:t>
            </a:r>
            <a:r>
              <a:rPr lang="en-US" sz="1800" dirty="0" err="1"/>
              <a:t>lanjut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b="1" dirty="0" err="1"/>
              <a:t>pengaduan</a:t>
            </a:r>
            <a:r>
              <a:rPr lang="en-US" sz="1800" b="1" dirty="0"/>
              <a:t> </a:t>
            </a:r>
            <a:r>
              <a:rPr lang="en-US" sz="1800" b="1" dirty="0" err="1"/>
              <a:t>pelayanan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prima </a:t>
            </a:r>
            <a:r>
              <a:rPr lang="en-US" sz="1800" dirty="0" err="1"/>
              <a:t>berbasis</a:t>
            </a:r>
            <a:r>
              <a:rPr lang="en-US" sz="1800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r>
              <a:rPr lang="en-US" sz="1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2112" y="318592"/>
            <a:ext cx="5608240" cy="6621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Rekomendasi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id-ID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Area Perbaikan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76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7363957"/>
              </p:ext>
            </p:extLst>
          </p:nvPr>
        </p:nvGraphicFramePr>
        <p:xfrm>
          <a:off x="4860032" y="1916835"/>
          <a:ext cx="5334000" cy="384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12200"/>
          <a:stretch/>
        </p:blipFill>
        <p:spPr>
          <a:xfrm>
            <a:off x="1783281" y="44624"/>
            <a:ext cx="7360719" cy="1267858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70049" y="1844825"/>
            <a:ext cx="4800600" cy="4392487"/>
            <a:chOff x="457200" y="2210572"/>
            <a:chExt cx="5486400" cy="4511901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2438400"/>
              <a:ext cx="5486400" cy="4114800"/>
              <a:chOff x="990600" y="685800"/>
              <a:chExt cx="7010400" cy="55626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792008" y="687108"/>
                <a:ext cx="5483783" cy="5483783"/>
                <a:chOff x="1792008" y="687108"/>
                <a:chExt cx="5483783" cy="5483783"/>
              </a:xfrm>
            </p:grpSpPr>
            <p:sp>
              <p:nvSpPr>
                <p:cNvPr id="18" name="Block Arc 17"/>
                <p:cNvSpPr/>
                <p:nvPr/>
              </p:nvSpPr>
              <p:spPr>
                <a:xfrm>
                  <a:off x="2422667" y="1317767"/>
                  <a:ext cx="4222464" cy="4222464"/>
                </a:xfrm>
                <a:prstGeom prst="blockArc">
                  <a:avLst>
                    <a:gd name="adj1" fmla="val 10800000"/>
                    <a:gd name="adj2" fmla="val 16200000"/>
                    <a:gd name="adj3" fmla="val 4635"/>
                  </a:avLst>
                </a:prstGeom>
              </p:spPr>
              <p:style>
                <a:lnRef idx="0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lnRef>
                <a:fillRef idx="2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fillRef>
                <a:effectRef idx="1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9" name="Block Arc 18"/>
                <p:cNvSpPr/>
                <p:nvPr/>
              </p:nvSpPr>
              <p:spPr>
                <a:xfrm>
                  <a:off x="2422667" y="1317767"/>
                  <a:ext cx="4222464" cy="4222464"/>
                </a:xfrm>
                <a:prstGeom prst="blockArc">
                  <a:avLst>
                    <a:gd name="adj1" fmla="val 5400000"/>
                    <a:gd name="adj2" fmla="val 10800000"/>
                    <a:gd name="adj3" fmla="val 4635"/>
                  </a:avLst>
                </a:prstGeom>
              </p:spPr>
              <p:style>
                <a:lnRef idx="0">
                  <a:schemeClr val="accent6">
                    <a:shade val="90000"/>
                    <a:hueOff val="-482725"/>
                    <a:satOff val="6563"/>
                    <a:lumOff val="27732"/>
                    <a:alphaOff val="0"/>
                  </a:schemeClr>
                </a:lnRef>
                <a:fillRef idx="2">
                  <a:schemeClr val="accent6">
                    <a:shade val="90000"/>
                    <a:hueOff val="-482725"/>
                    <a:satOff val="6563"/>
                    <a:lumOff val="27732"/>
                    <a:alphaOff val="0"/>
                  </a:schemeClr>
                </a:fillRef>
                <a:effectRef idx="1">
                  <a:schemeClr val="accent6">
                    <a:shade val="90000"/>
                    <a:hueOff val="-482725"/>
                    <a:satOff val="6563"/>
                    <a:lumOff val="27732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0" name="Block Arc 19"/>
                <p:cNvSpPr/>
                <p:nvPr/>
              </p:nvSpPr>
              <p:spPr>
                <a:xfrm>
                  <a:off x="2422667" y="1317767"/>
                  <a:ext cx="4222464" cy="4222464"/>
                </a:xfrm>
                <a:prstGeom prst="blockArc">
                  <a:avLst>
                    <a:gd name="adj1" fmla="val 0"/>
                    <a:gd name="adj2" fmla="val 5400000"/>
                    <a:gd name="adj3" fmla="val 4635"/>
                  </a:avLst>
                </a:prstGeom>
              </p:spPr>
              <p:style>
                <a:lnRef idx="0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lnRef>
                <a:fillRef idx="2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fillRef>
                <a:effectRef idx="1">
                  <a:schemeClr val="accent6">
                    <a:shade val="90000"/>
                    <a:hueOff val="-241362"/>
                    <a:satOff val="3282"/>
                    <a:lumOff val="13866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1" name="Block Arc 20"/>
                <p:cNvSpPr/>
                <p:nvPr/>
              </p:nvSpPr>
              <p:spPr>
                <a:xfrm>
                  <a:off x="2422667" y="1317767"/>
                  <a:ext cx="4222464" cy="4222464"/>
                </a:xfrm>
                <a:prstGeom prst="blockArc">
                  <a:avLst>
                    <a:gd name="adj1" fmla="val 16200000"/>
                    <a:gd name="adj2" fmla="val 0"/>
                    <a:gd name="adj3" fmla="val 4635"/>
                  </a:avLst>
                </a:prstGeom>
              </p:spPr>
              <p:style>
                <a:lnRef idx="0">
                  <a:schemeClr val="accent6">
                    <a:shade val="90000"/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90000"/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shade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2" name="Freeform 21"/>
                <p:cNvSpPr/>
                <p:nvPr/>
              </p:nvSpPr>
              <p:spPr>
                <a:xfrm>
                  <a:off x="3563056" y="2458156"/>
                  <a:ext cx="1941686" cy="1941686"/>
                </a:xfrm>
                <a:custGeom>
                  <a:avLst/>
                  <a:gdLst>
                    <a:gd name="connsiteX0" fmla="*/ 0 w 1941686"/>
                    <a:gd name="connsiteY0" fmla="*/ 970843 h 1941686"/>
                    <a:gd name="connsiteX1" fmla="*/ 970843 w 1941686"/>
                    <a:gd name="connsiteY1" fmla="*/ 0 h 1941686"/>
                    <a:gd name="connsiteX2" fmla="*/ 1941686 w 1941686"/>
                    <a:gd name="connsiteY2" fmla="*/ 970843 h 1941686"/>
                    <a:gd name="connsiteX3" fmla="*/ 970843 w 1941686"/>
                    <a:gd name="connsiteY3" fmla="*/ 1941686 h 1941686"/>
                    <a:gd name="connsiteX4" fmla="*/ 0 w 1941686"/>
                    <a:gd name="connsiteY4" fmla="*/ 970843 h 194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1686" h="1941686">
                      <a:moveTo>
                        <a:pt x="0" y="970843"/>
                      </a:moveTo>
                      <a:cubicBezTo>
                        <a:pt x="0" y="434661"/>
                        <a:pt x="434661" y="0"/>
                        <a:pt x="970843" y="0"/>
                      </a:cubicBezTo>
                      <a:cubicBezTo>
                        <a:pt x="1507025" y="0"/>
                        <a:pt x="1941686" y="434661"/>
                        <a:pt x="1941686" y="970843"/>
                      </a:cubicBezTo>
                      <a:cubicBezTo>
                        <a:pt x="1941686" y="1507025"/>
                        <a:pt x="1507025" y="1941686"/>
                        <a:pt x="970843" y="1941686"/>
                      </a:cubicBezTo>
                      <a:cubicBezTo>
                        <a:pt x="434661" y="1941686"/>
                        <a:pt x="0" y="1507025"/>
                        <a:pt x="0" y="970843"/>
                      </a:cubicBez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60000"/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shade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spcFirstLastPara="0" vert="horz" wrap="square" lIns="338963" tIns="338963" rIns="338963" bIns="338963" numCol="1" spcCol="1270" anchor="ctr" anchorCtr="0">
                  <a:noAutofit/>
                </a:bodyPr>
                <a:lstStyle/>
                <a:p>
                  <a:pPr lvl="0" algn="ctr" defTabSz="1911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300" kern="120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3854309" y="687108"/>
                  <a:ext cx="1359180" cy="1359180"/>
                </a:xfrm>
                <a:custGeom>
                  <a:avLst/>
                  <a:gdLst>
                    <a:gd name="connsiteX0" fmla="*/ 0 w 1359180"/>
                    <a:gd name="connsiteY0" fmla="*/ 679590 h 1359180"/>
                    <a:gd name="connsiteX1" fmla="*/ 679590 w 1359180"/>
                    <a:gd name="connsiteY1" fmla="*/ 0 h 1359180"/>
                    <a:gd name="connsiteX2" fmla="*/ 1359180 w 1359180"/>
                    <a:gd name="connsiteY2" fmla="*/ 679590 h 1359180"/>
                    <a:gd name="connsiteX3" fmla="*/ 679590 w 1359180"/>
                    <a:gd name="connsiteY3" fmla="*/ 1359180 h 1359180"/>
                    <a:gd name="connsiteX4" fmla="*/ 0 w 1359180"/>
                    <a:gd name="connsiteY4" fmla="*/ 679590 h 13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180" h="1359180">
                      <a:moveTo>
                        <a:pt x="0" y="679590"/>
                      </a:moveTo>
                      <a:cubicBezTo>
                        <a:pt x="0" y="304263"/>
                        <a:pt x="304263" y="0"/>
                        <a:pt x="679590" y="0"/>
                      </a:cubicBezTo>
                      <a:cubicBezTo>
                        <a:pt x="1054917" y="0"/>
                        <a:pt x="1359180" y="304263"/>
                        <a:pt x="1359180" y="679590"/>
                      </a:cubicBezTo>
                      <a:cubicBezTo>
                        <a:pt x="1359180" y="1054917"/>
                        <a:pt x="1054917" y="1359180"/>
                        <a:pt x="679590" y="1359180"/>
                      </a:cubicBezTo>
                      <a:cubicBezTo>
                        <a:pt x="304263" y="1359180"/>
                        <a:pt x="0" y="1054917"/>
                        <a:pt x="0" y="679590"/>
                      </a:cubicBez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spcFirstLastPara="0" vert="horz" wrap="square" lIns="237147" tIns="237147" rIns="237147" bIns="237147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916611" y="2749409"/>
                  <a:ext cx="1359180" cy="1359180"/>
                </a:xfrm>
                <a:custGeom>
                  <a:avLst/>
                  <a:gdLst>
                    <a:gd name="connsiteX0" fmla="*/ 0 w 1359180"/>
                    <a:gd name="connsiteY0" fmla="*/ 679590 h 1359180"/>
                    <a:gd name="connsiteX1" fmla="*/ 679590 w 1359180"/>
                    <a:gd name="connsiteY1" fmla="*/ 0 h 1359180"/>
                    <a:gd name="connsiteX2" fmla="*/ 1359180 w 1359180"/>
                    <a:gd name="connsiteY2" fmla="*/ 679590 h 1359180"/>
                    <a:gd name="connsiteX3" fmla="*/ 679590 w 1359180"/>
                    <a:gd name="connsiteY3" fmla="*/ 1359180 h 1359180"/>
                    <a:gd name="connsiteX4" fmla="*/ 0 w 1359180"/>
                    <a:gd name="connsiteY4" fmla="*/ 679590 h 13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180" h="1359180">
                      <a:moveTo>
                        <a:pt x="0" y="679590"/>
                      </a:moveTo>
                      <a:cubicBezTo>
                        <a:pt x="0" y="304263"/>
                        <a:pt x="304263" y="0"/>
                        <a:pt x="679590" y="0"/>
                      </a:cubicBezTo>
                      <a:cubicBezTo>
                        <a:pt x="1054917" y="0"/>
                        <a:pt x="1359180" y="304263"/>
                        <a:pt x="1359180" y="679590"/>
                      </a:cubicBezTo>
                      <a:cubicBezTo>
                        <a:pt x="1359180" y="1054917"/>
                        <a:pt x="1054917" y="1359180"/>
                        <a:pt x="679590" y="1359180"/>
                      </a:cubicBezTo>
                      <a:cubicBezTo>
                        <a:pt x="304263" y="1359180"/>
                        <a:pt x="0" y="1054917"/>
                        <a:pt x="0" y="679590"/>
                      </a:cubicBez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50000"/>
                    <a:hueOff val="-230847"/>
                    <a:satOff val="15390"/>
                    <a:lumOff val="20092"/>
                    <a:alphaOff val="0"/>
                  </a:schemeClr>
                </a:fillRef>
                <a:effectRef idx="1">
                  <a:schemeClr val="accent6">
                    <a:shade val="50000"/>
                    <a:hueOff val="-230847"/>
                    <a:satOff val="15390"/>
                    <a:lumOff val="20092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spcFirstLastPara="0" vert="horz" wrap="square" lIns="237147" tIns="237147" rIns="237147" bIns="237147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3854309" y="4811711"/>
                  <a:ext cx="1359180" cy="1359180"/>
                </a:xfrm>
                <a:custGeom>
                  <a:avLst/>
                  <a:gdLst>
                    <a:gd name="connsiteX0" fmla="*/ 0 w 1359180"/>
                    <a:gd name="connsiteY0" fmla="*/ 679590 h 1359180"/>
                    <a:gd name="connsiteX1" fmla="*/ 679590 w 1359180"/>
                    <a:gd name="connsiteY1" fmla="*/ 0 h 1359180"/>
                    <a:gd name="connsiteX2" fmla="*/ 1359180 w 1359180"/>
                    <a:gd name="connsiteY2" fmla="*/ 679590 h 1359180"/>
                    <a:gd name="connsiteX3" fmla="*/ 679590 w 1359180"/>
                    <a:gd name="connsiteY3" fmla="*/ 1359180 h 1359180"/>
                    <a:gd name="connsiteX4" fmla="*/ 0 w 1359180"/>
                    <a:gd name="connsiteY4" fmla="*/ 679590 h 13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180" h="1359180">
                      <a:moveTo>
                        <a:pt x="0" y="679590"/>
                      </a:moveTo>
                      <a:cubicBezTo>
                        <a:pt x="0" y="304263"/>
                        <a:pt x="304263" y="0"/>
                        <a:pt x="679590" y="0"/>
                      </a:cubicBezTo>
                      <a:cubicBezTo>
                        <a:pt x="1054917" y="0"/>
                        <a:pt x="1359180" y="304263"/>
                        <a:pt x="1359180" y="679590"/>
                      </a:cubicBezTo>
                      <a:cubicBezTo>
                        <a:pt x="1359180" y="1054917"/>
                        <a:pt x="1054917" y="1359180"/>
                        <a:pt x="679590" y="1359180"/>
                      </a:cubicBezTo>
                      <a:cubicBezTo>
                        <a:pt x="304263" y="1359180"/>
                        <a:pt x="0" y="1054917"/>
                        <a:pt x="0" y="679590"/>
                      </a:cubicBez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50000"/>
                    <a:hueOff val="-461694"/>
                    <a:satOff val="30780"/>
                    <a:lumOff val="40185"/>
                    <a:alphaOff val="0"/>
                  </a:schemeClr>
                </a:fillRef>
                <a:effectRef idx="1">
                  <a:schemeClr val="accent6">
                    <a:shade val="50000"/>
                    <a:hueOff val="-461694"/>
                    <a:satOff val="30780"/>
                    <a:lumOff val="40185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spcFirstLastPara="0" vert="horz" wrap="square" lIns="237147" tIns="237147" rIns="237147" bIns="237147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792008" y="2749409"/>
                  <a:ext cx="1359180" cy="1359180"/>
                </a:xfrm>
                <a:custGeom>
                  <a:avLst/>
                  <a:gdLst>
                    <a:gd name="connsiteX0" fmla="*/ 0 w 1359180"/>
                    <a:gd name="connsiteY0" fmla="*/ 679590 h 1359180"/>
                    <a:gd name="connsiteX1" fmla="*/ 679590 w 1359180"/>
                    <a:gd name="connsiteY1" fmla="*/ 0 h 1359180"/>
                    <a:gd name="connsiteX2" fmla="*/ 1359180 w 1359180"/>
                    <a:gd name="connsiteY2" fmla="*/ 679590 h 1359180"/>
                    <a:gd name="connsiteX3" fmla="*/ 679590 w 1359180"/>
                    <a:gd name="connsiteY3" fmla="*/ 1359180 h 1359180"/>
                    <a:gd name="connsiteX4" fmla="*/ 0 w 1359180"/>
                    <a:gd name="connsiteY4" fmla="*/ 679590 h 13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180" h="1359180">
                      <a:moveTo>
                        <a:pt x="0" y="679590"/>
                      </a:moveTo>
                      <a:cubicBezTo>
                        <a:pt x="0" y="304263"/>
                        <a:pt x="304263" y="0"/>
                        <a:pt x="679590" y="0"/>
                      </a:cubicBezTo>
                      <a:cubicBezTo>
                        <a:pt x="1054917" y="0"/>
                        <a:pt x="1359180" y="304263"/>
                        <a:pt x="1359180" y="679590"/>
                      </a:cubicBezTo>
                      <a:cubicBezTo>
                        <a:pt x="1359180" y="1054917"/>
                        <a:pt x="1054917" y="1359180"/>
                        <a:pt x="679590" y="1359180"/>
                      </a:cubicBezTo>
                      <a:cubicBezTo>
                        <a:pt x="304263" y="1359180"/>
                        <a:pt x="0" y="1054917"/>
                        <a:pt x="0" y="679590"/>
                      </a:cubicBez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6">
                    <a:shade val="50000"/>
                    <a:hueOff val="-230847"/>
                    <a:satOff val="15390"/>
                    <a:lumOff val="20092"/>
                    <a:alphaOff val="0"/>
                  </a:schemeClr>
                </a:fillRef>
                <a:effectRef idx="1">
                  <a:schemeClr val="accent6">
                    <a:shade val="50000"/>
                    <a:hueOff val="-230847"/>
                    <a:satOff val="15390"/>
                    <a:lumOff val="20092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spcFirstLastPara="0" vert="horz" wrap="square" lIns="237147" tIns="237147" rIns="237147" bIns="237147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000" kern="1200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2438400"/>
                <a:ext cx="20574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90" t="8696" r="10581" b="4348"/>
              <a:stretch/>
            </p:blipFill>
            <p:spPr>
              <a:xfrm>
                <a:off x="990600" y="2667000"/>
                <a:ext cx="2209800" cy="1524001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2667000"/>
                <a:ext cx="2133600" cy="1524001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4724400"/>
                <a:ext cx="2209800" cy="152400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685800"/>
                <a:ext cx="2133600" cy="144780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609600" y="3615919"/>
              <a:ext cx="1371600" cy="3489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Kerjasama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800" y="2210572"/>
              <a:ext cx="1371600" cy="3040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Koordinasi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3615919"/>
              <a:ext cx="1371600" cy="3479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Komunikasi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0461" y="6400800"/>
              <a:ext cx="1537253" cy="3216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Tanggungjawab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4600" y="4341938"/>
              <a:ext cx="1491974" cy="2300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 Narrow" pitchFamily="34" charset="0"/>
                </a:rPr>
                <a:t>KOMITMEN</a:t>
              </a:r>
            </a:p>
          </p:txBody>
        </p:sp>
      </p:grpSp>
      <p:sp>
        <p:nvSpPr>
          <p:cNvPr id="27" name="Striped Right Arrow 26"/>
          <p:cNvSpPr/>
          <p:nvPr/>
        </p:nvSpPr>
        <p:spPr>
          <a:xfrm>
            <a:off x="5364088" y="3402004"/>
            <a:ext cx="838200" cy="762000"/>
          </a:xfrm>
          <a:prstGeom prst="striped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96059" y="241481"/>
            <a:ext cx="4780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Calibri" pitchFamily="34" charset="0"/>
              </a:rPr>
              <a:t>Key Success</a:t>
            </a:r>
            <a:r>
              <a:rPr lang="id-ID" sz="5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Calibri" pitchFamily="34" charset="0"/>
              </a:rPr>
              <a:t> </a:t>
            </a:r>
            <a:r>
              <a:rPr lang="id-ID" sz="5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Calibri" pitchFamily="34" charset="0"/>
              </a:rPr>
              <a:t>RB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Calibri" pitchFamily="34" charset="0"/>
            </a:endParaRP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6948264" y="6572942"/>
            <a:ext cx="2133600" cy="240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260D3C-085D-45E8-B29C-AD32B67A9AD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98575" cy="1020762"/>
          </a:xfrm>
          <a:noFill/>
        </p:spPr>
        <p:txBody>
          <a:bodyPr/>
          <a:lstStyle/>
          <a:p>
            <a:r>
              <a:rPr lang="id-ID" sz="4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OUTLINE</a:t>
            </a:r>
            <a:endParaRPr lang="id-ID" sz="36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7061578"/>
              </p:ext>
            </p:extLst>
          </p:nvPr>
        </p:nvGraphicFramePr>
        <p:xfrm>
          <a:off x="827584" y="1916832"/>
          <a:ext cx="74888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4149080"/>
            <a:ext cx="37079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lvl="0" indent="-273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Opini</a:t>
            </a:r>
            <a:r>
              <a:rPr lang="en-US" sz="1600" dirty="0"/>
              <a:t> WTP</a:t>
            </a:r>
            <a:endParaRPr lang="id-ID" sz="1600" dirty="0"/>
          </a:p>
          <a:p>
            <a:pPr marL="273050" lvl="0" indent="-273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Kapabilitas</a:t>
            </a:r>
            <a:r>
              <a:rPr lang="en-US" sz="1600" dirty="0"/>
              <a:t> APIP</a:t>
            </a:r>
            <a:endParaRPr lang="id-ID" sz="1600" dirty="0"/>
          </a:p>
          <a:p>
            <a:pPr marL="273050" lvl="0" indent="-273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Maturitas</a:t>
            </a:r>
            <a:r>
              <a:rPr lang="en-US" sz="1600" dirty="0"/>
              <a:t> SPIP</a:t>
            </a:r>
            <a:endParaRPr lang="id-ID" sz="1600" dirty="0"/>
          </a:p>
          <a:p>
            <a:pPr marL="273050" lvl="0" indent="-273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Akuntabilitas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endParaRPr lang="id-ID" sz="1600" dirty="0"/>
          </a:p>
          <a:p>
            <a:pPr marL="273050" lvl="0" indent="-27305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Mandiri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Monev</a:t>
            </a:r>
            <a:r>
              <a:rPr lang="en-US" sz="1600" dirty="0"/>
              <a:t> RB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32798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50825" y="2890838"/>
            <a:ext cx="8353425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d-ID" altLang="id-ID" sz="4400" b="1" spc="-1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TERIMA KASIH</a:t>
            </a:r>
            <a:endParaRPr lang="id-ID" altLang="id-ID" b="1" spc="-1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6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69306"/>
              </p:ext>
            </p:extLst>
          </p:nvPr>
        </p:nvGraphicFramePr>
        <p:xfrm>
          <a:off x="107504" y="1576533"/>
          <a:ext cx="8928992" cy="48768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38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KOMPONEN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Nilai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Maks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2014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2015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2016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1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i="1" kern="1200" dirty="0">
                          <a:effectLst/>
                        </a:rPr>
                        <a:t>Self-Ass</a:t>
                      </a:r>
                      <a:endParaRPr lang="id-ID" sz="12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>
                          <a:effectLst/>
                        </a:rPr>
                        <a:t>Eksternal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i="1" kern="1200" dirty="0">
                          <a:effectLst/>
                        </a:rPr>
                        <a:t>Self-Ass</a:t>
                      </a:r>
                      <a:endParaRPr lang="id-ID" sz="12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>
                          <a:effectLst/>
                        </a:rPr>
                        <a:t>Eksternal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i="1" kern="1200" dirty="0">
                          <a:effectLst/>
                        </a:rPr>
                        <a:t>Self-Ass</a:t>
                      </a:r>
                      <a:endParaRPr lang="id-ID" sz="12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6740" algn="l"/>
                          <a:tab pos="1101725" algn="l"/>
                        </a:tabLst>
                      </a:pPr>
                      <a:r>
                        <a:rPr lang="en-US" sz="1200" b="1" kern="1200" dirty="0" err="1">
                          <a:effectLst/>
                        </a:rPr>
                        <a:t>Eksternal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2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A.  PENGUNGKIT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24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Manajemen Perubahan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4,71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4,69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3,</a:t>
                      </a:r>
                      <a:r>
                        <a:rPr lang="en-US" sz="1200" kern="1200" dirty="0">
                          <a:effectLst/>
                        </a:rPr>
                        <a:t>84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3,95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Peraturan Per</a:t>
                      </a:r>
                      <a:r>
                        <a:rPr lang="en-US" sz="1200" kern="1200" dirty="0">
                          <a:effectLst/>
                        </a:rPr>
                        <a:t>-UU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4,38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2,71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4,38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3,13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3,13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&amp; Penguatan Organisasi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6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6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</a:t>
                      </a:r>
                      <a:r>
                        <a:rPr lang="id-ID" sz="1200" kern="1200" dirty="0">
                          <a:effectLst/>
                        </a:rPr>
                        <a:t>,</a:t>
                      </a:r>
                      <a:r>
                        <a:rPr lang="en-US" sz="1200" kern="1200" dirty="0">
                          <a:effectLst/>
                        </a:rPr>
                        <a:t>83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6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Tatalaksana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4,26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3,36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4,26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3,</a:t>
                      </a:r>
                      <a:r>
                        <a:rPr lang="en-US" sz="1200" kern="1200" dirty="0">
                          <a:effectLst/>
                        </a:rPr>
                        <a:t>60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4,75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3.76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Sistem Manajemen SDM 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15,00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13,45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12,36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14,11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11,30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14,22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12,23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Akuntabilitas Kinerja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5,8</a:t>
                      </a: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4,40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5,8</a:t>
                      </a: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</a:t>
                      </a:r>
                      <a:r>
                        <a:rPr lang="id-ID" sz="1200" kern="1200" dirty="0">
                          <a:effectLst/>
                        </a:rPr>
                        <a:t>,35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5,8</a:t>
                      </a: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4,39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324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Penguatan Pengawasan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12,00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9,36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6,68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11,59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7,64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11,65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8,29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Pelayanan Publik 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5,8</a:t>
                      </a: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4,61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6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4,25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6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4,50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PENGUNGKIT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60,00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53,75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</a:rPr>
                        <a:t>44,10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57,12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42,92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58,42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45,25</a:t>
                      </a:r>
                      <a:endParaRPr lang="id-ID" sz="12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282">
                <a:tc gridSpan="8">
                  <a:txBody>
                    <a:bodyPr/>
                    <a:lstStyle/>
                    <a:p>
                      <a:pPr marL="273050" lvl="0" indent="-273050">
                        <a:spcAft>
                          <a:spcPts val="0"/>
                        </a:spcAft>
                        <a:buFont typeface="+mj-lt"/>
                        <a:buAutoNum type="alphaUcPeriod" startAt="2"/>
                        <a:tabLst/>
                      </a:pPr>
                      <a:r>
                        <a:rPr lang="id-ID" sz="1200" b="1" kern="1200" dirty="0">
                          <a:effectLst/>
                        </a:rPr>
                        <a:t>HASIL</a:t>
                      </a:r>
                      <a:r>
                        <a:rPr lang="en-US" sz="1200" b="1" dirty="0">
                          <a:effectLst/>
                        </a:rPr>
                        <a:t>  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Kapasitas &amp; Akuntabilitas Kinerja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20,00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15,71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11,98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15,33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15,56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15,56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16,42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Pemerintah Bersih dan Bebas KKN 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10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6,50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9,84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8,30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9,27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8,72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324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Kualitas Pelayanan Publik </a:t>
                      </a:r>
                      <a:endParaRPr lang="id-ID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9,8</a:t>
                      </a:r>
                      <a:r>
                        <a:rPr lang="en-US" sz="1200" kern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9,83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8,00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kern="1200" dirty="0">
                          <a:effectLst/>
                        </a:rPr>
                        <a:t>8</a:t>
                      </a:r>
                      <a:r>
                        <a:rPr lang="en-US" sz="1200" kern="1200" dirty="0">
                          <a:effectLst/>
                        </a:rPr>
                        <a:t>,00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7,77</a:t>
                      </a:r>
                      <a:endParaRPr lang="id-ID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6443">
                <a:tc>
                  <a:txBody>
                    <a:bodyPr/>
                    <a:lstStyle/>
                    <a:p>
                      <a:pPr algn="l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HASIL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40,00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35,51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</a:rPr>
                        <a:t>23,48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34,99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</a:rPr>
                        <a:t>31,86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200" b="1" kern="1200" dirty="0">
                          <a:effectLst/>
                        </a:rPr>
                        <a:t>32,82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32,91</a:t>
                      </a:r>
                      <a:endParaRPr lang="id-ID" sz="12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INDEKS REFORMASI BIROKRASI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b="1" kern="1200" dirty="0">
                          <a:effectLst/>
                        </a:rPr>
                        <a:t>100</a:t>
                      </a:r>
                      <a:endParaRPr lang="id-ID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300" b="1" kern="1200" dirty="0">
                          <a:effectLst/>
                        </a:rPr>
                        <a:t>8</a:t>
                      </a:r>
                      <a:r>
                        <a:rPr lang="id-ID" sz="1300" b="1" kern="1200" dirty="0">
                          <a:effectLst/>
                        </a:rPr>
                        <a:t>9,26</a:t>
                      </a:r>
                      <a:endParaRPr lang="id-ID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effectLst/>
                        </a:rPr>
                        <a:t>67,57</a:t>
                      </a:r>
                      <a:endParaRPr lang="id-ID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b="1" kern="1200" dirty="0">
                          <a:effectLst/>
                        </a:rPr>
                        <a:t>92,11</a:t>
                      </a:r>
                      <a:endParaRPr lang="id-ID" sz="1300" b="1" dirty="0"/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b="1" kern="1200" dirty="0">
                          <a:effectLst/>
                        </a:rPr>
                        <a:t>74,</a:t>
                      </a:r>
                      <a:r>
                        <a:rPr lang="en-US" sz="1300" b="1" kern="1200" dirty="0">
                          <a:effectLst/>
                        </a:rPr>
                        <a:t>78</a:t>
                      </a:r>
                      <a:endParaRPr lang="id-ID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id-ID" sz="1300" b="1" kern="1200" dirty="0">
                          <a:effectLst/>
                        </a:rPr>
                        <a:t>91,25</a:t>
                      </a:r>
                      <a:endParaRPr lang="id-ID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78,16</a:t>
                      </a:r>
                      <a:endParaRPr lang="id-ID" sz="13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907704" y="260648"/>
            <a:ext cx="6408712" cy="81453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Persandingan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Nilai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RB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Kemen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PPN/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Bappenas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/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Self-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Assesment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Tim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Eksternal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2014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s.d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2016)  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948264" y="6572942"/>
            <a:ext cx="2133600" cy="2404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260D3C-085D-45E8-B29C-AD32B67A9A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48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16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5708" y="2132856"/>
            <a:ext cx="3130813" cy="3649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96744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100" b="1" dirty="0" err="1">
                <a:solidFill>
                  <a:schemeClr val="tx2"/>
                </a:solidFill>
              </a:rPr>
              <a:t>Mempertahankan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id-ID" sz="2100" b="1" dirty="0">
                <a:solidFill>
                  <a:schemeClr val="tx2"/>
                </a:solidFill>
              </a:rPr>
              <a:t>Opini </a:t>
            </a:r>
            <a:r>
              <a:rPr lang="en-US" sz="2100" b="1" dirty="0">
                <a:solidFill>
                  <a:schemeClr val="tx2"/>
                </a:solidFill>
              </a:rPr>
              <a:t>BPK </a:t>
            </a:r>
            <a:r>
              <a:rPr lang="en-US" sz="2100" b="1" dirty="0" err="1">
                <a:solidFill>
                  <a:schemeClr val="tx2"/>
                </a:solidFill>
              </a:rPr>
              <a:t>atas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id-ID" sz="2100" b="1" dirty="0">
                <a:solidFill>
                  <a:schemeClr val="tx2"/>
                </a:solidFill>
              </a:rPr>
              <a:t>L</a:t>
            </a:r>
            <a:r>
              <a:rPr lang="en-US" sz="2100" b="1" dirty="0" err="1">
                <a:solidFill>
                  <a:schemeClr val="tx2"/>
                </a:solidFill>
              </a:rPr>
              <a:t>aporan</a:t>
            </a:r>
            <a:r>
              <a:rPr lang="en-US" sz="2100" b="1" dirty="0">
                <a:solidFill>
                  <a:schemeClr val="tx2"/>
                </a:solidFill>
              </a:rPr>
              <a:t> </a:t>
            </a:r>
            <a:r>
              <a:rPr lang="id-ID" sz="2100" b="1" dirty="0">
                <a:solidFill>
                  <a:schemeClr val="tx2"/>
                </a:solidFill>
              </a:rPr>
              <a:t>K</a:t>
            </a:r>
            <a:r>
              <a:rPr lang="en-US" sz="2100" b="1" dirty="0" err="1">
                <a:solidFill>
                  <a:schemeClr val="tx2"/>
                </a:solidFill>
              </a:rPr>
              <a:t>euangan</a:t>
            </a:r>
            <a:endParaRPr lang="id-ID" sz="21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472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2051720" y="54868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41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1981200" cy="365125"/>
          </a:xfrm>
          <a:prstGeom prst="rect">
            <a:avLst/>
          </a:prstGeom>
        </p:spPr>
        <p:txBody>
          <a:bodyPr/>
          <a:lstStyle/>
          <a:p>
            <a:fld id="{1C260D3C-085D-45E8-B29C-AD32B67A9AD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34030"/>
              </p:ext>
            </p:extLst>
          </p:nvPr>
        </p:nvGraphicFramePr>
        <p:xfrm>
          <a:off x="216026" y="908720"/>
          <a:ext cx="8820470" cy="59545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368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4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KOMPONEN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Nilai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Maks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201</a:t>
                      </a:r>
                      <a:r>
                        <a:rPr lang="en-US" sz="1200" b="1" kern="1200" dirty="0">
                          <a:effectLst/>
                        </a:rPr>
                        <a:t>6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201</a:t>
                      </a:r>
                      <a:r>
                        <a:rPr lang="en-US" sz="1200" b="1" kern="1200" dirty="0">
                          <a:effectLst/>
                        </a:rPr>
                        <a:t>7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Rencana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Aksi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6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>
                          <a:effectLst/>
                        </a:rPr>
                        <a:t>Nilai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>
                          <a:effectLst/>
                        </a:rPr>
                        <a:t>%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 err="1">
                          <a:effectLst/>
                        </a:rPr>
                        <a:t>Nilai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kern="1200" dirty="0">
                          <a:effectLst/>
                        </a:rPr>
                        <a:t>%</a:t>
                      </a:r>
                      <a:endParaRPr lang="id-ID" sz="1200" b="1" i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endParaRPr lang="id-ID" sz="1400" b="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44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A.  PENGUNGKIT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Manajemen Perubahan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4,93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98,68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Revisi</a:t>
                      </a:r>
                      <a:r>
                        <a:rPr lang="en-US" sz="1200" dirty="0">
                          <a:effectLst/>
                        </a:rPr>
                        <a:t> Road Map </a:t>
                      </a:r>
                      <a:r>
                        <a:rPr lang="en-US" sz="1200" dirty="0" err="1">
                          <a:effectLst/>
                        </a:rPr>
                        <a:t>Reformasi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Birokrasi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Peraturan Pe</a:t>
                      </a:r>
                      <a:r>
                        <a:rPr lang="en-US" sz="1200" kern="1200" dirty="0">
                          <a:effectLst/>
                        </a:rPr>
                        <a:t>r-UU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Harmonisasi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aseline="0" dirty="0">
                          <a:effectLst/>
                        </a:rPr>
                        <a:t>per-UU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&amp; Penguatan Organisasi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Evaluasi</a:t>
                      </a:r>
                      <a:r>
                        <a:rPr lang="en-US" sz="1200" baseline="0" dirty="0">
                          <a:effectLst/>
                        </a:rPr>
                        <a:t> SOTK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Tatalaksana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4,75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4,42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88,45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Pemetaan</a:t>
                      </a:r>
                      <a:r>
                        <a:rPr lang="en-US" sz="1200" dirty="0">
                          <a:effectLst/>
                        </a:rPr>
                        <a:t> proses </a:t>
                      </a:r>
                      <a:r>
                        <a:rPr lang="en-US" sz="1200" dirty="0" err="1">
                          <a:effectLst/>
                        </a:rPr>
                        <a:t>bisnis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organisasi</a:t>
                      </a:r>
                      <a:endParaRPr lang="en-US" sz="120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Pengembangan</a:t>
                      </a:r>
                      <a:r>
                        <a:rPr lang="en-US" sz="1200" baseline="0" dirty="0">
                          <a:effectLst/>
                        </a:rPr>
                        <a:t> e-government</a:t>
                      </a:r>
                      <a:endParaRPr lang="id-ID" sz="1200" i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Penataan Sistem Manajemen SDM 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15,00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14,23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94,83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14,46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96,39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Penetapan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penilaian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kinerja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individu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Akuntabilitas Kinerja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5,80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96,67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6,00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Penguatan</a:t>
                      </a:r>
                      <a:r>
                        <a:rPr lang="en-US" sz="1200" baseline="0" dirty="0">
                          <a:effectLst/>
                        </a:rPr>
                        <a:t> SAKIP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1927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Penguatan Pengawasan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12,00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11,65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97,09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11,46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95,50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Penguatan</a:t>
                      </a:r>
                      <a:r>
                        <a:rPr lang="en-US" sz="1200" dirty="0">
                          <a:effectLst/>
                        </a:rPr>
                        <a:t> SPIP</a:t>
                      </a:r>
                    </a:p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Rencana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pemb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Zona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Integritas</a:t>
                      </a:r>
                      <a:endParaRPr lang="en-US" sz="120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ts val="163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Penguatan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</a:rPr>
                        <a:t>kapabilitas</a:t>
                      </a:r>
                      <a:r>
                        <a:rPr lang="en-US" sz="1200" baseline="0" dirty="0">
                          <a:effectLst/>
                        </a:rPr>
                        <a:t> APIP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Peningkatan Pelayanan Publik 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6,00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5,75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95,83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aseline="0" dirty="0" err="1">
                          <a:effectLst/>
                        </a:rPr>
                        <a:t>Pelayanan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</a:rPr>
                        <a:t>publik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</a:rPr>
                        <a:t>berbasis</a:t>
                      </a:r>
                      <a:r>
                        <a:rPr lang="en-US" sz="1200" baseline="0" dirty="0">
                          <a:effectLst/>
                        </a:rPr>
                        <a:t> IT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PENGUNGKIT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60,00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58,43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97,37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58,03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96,71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010">
                <a:tc gridSpan="6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lphaUcPeriod" startAt="2"/>
                        <a:tabLst/>
                      </a:pPr>
                      <a:r>
                        <a:rPr lang="id-ID" sz="1200" b="1" kern="1200" dirty="0">
                          <a:effectLst/>
                        </a:rPr>
                        <a:t>HASIL</a:t>
                      </a:r>
                      <a:r>
                        <a:rPr lang="en-US" sz="1200" b="1" dirty="0">
                          <a:effectLst/>
                        </a:rPr>
                        <a:t>  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 startAt="2"/>
                        <a:tabLst>
                          <a:tab pos="685800" algn="l"/>
                        </a:tabLst>
                      </a:pP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Kapasitas &amp; Akuntabilitas Kinerja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baseline="0" dirty="0" err="1">
                          <a:effectLst/>
                        </a:rPr>
                        <a:t>Nilai</a:t>
                      </a:r>
                      <a:r>
                        <a:rPr lang="en-US" sz="1200" kern="1200" baseline="0" dirty="0">
                          <a:effectLst/>
                        </a:rPr>
                        <a:t> AKIP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baseline="0" dirty="0" err="1">
                          <a:effectLst/>
                        </a:rPr>
                        <a:t>Survei</a:t>
                      </a:r>
                      <a:r>
                        <a:rPr lang="en-US" sz="1200" kern="1200" baseline="0" dirty="0">
                          <a:effectLst/>
                        </a:rPr>
                        <a:t> Internal </a:t>
                      </a:r>
                      <a:r>
                        <a:rPr lang="en-US" sz="1200" kern="1200" baseline="0" dirty="0" err="1">
                          <a:effectLst/>
                        </a:rPr>
                        <a:t>Kapasitas</a:t>
                      </a:r>
                      <a:r>
                        <a:rPr lang="en-US" sz="1200" kern="1200" baseline="0" dirty="0">
                          <a:effectLst/>
                        </a:rPr>
                        <a:t> </a:t>
                      </a:r>
                      <a:r>
                        <a:rPr lang="en-US" sz="1200" kern="1200" baseline="0" dirty="0" err="1">
                          <a:effectLst/>
                        </a:rPr>
                        <a:t>Organisasi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20,00</a:t>
                      </a:r>
                      <a:endParaRPr lang="en-US" sz="1200" kern="1200" dirty="0">
                        <a:effectLst/>
                        <a:latin typeface="Arial Narrow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15,56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77,78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16,42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82,10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Meningkatkan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AKIP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9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Pemerintah Bersih dan Bebas KKN 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dirty="0" err="1">
                          <a:effectLst/>
                        </a:rPr>
                        <a:t>Opini</a:t>
                      </a:r>
                      <a:r>
                        <a:rPr lang="en-US" sz="1200" kern="1200" dirty="0">
                          <a:effectLst/>
                        </a:rPr>
                        <a:t> BPK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dirty="0" err="1">
                          <a:effectLst/>
                        </a:rPr>
                        <a:t>Survei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Eksternal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Persepsi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Korupsi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9,27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92,65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8,72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87,23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Mempertahankan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Opini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WTP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1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Kualitas Pelayanan Publik </a:t>
                      </a:r>
                      <a:endParaRPr lang="en-US" sz="120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-  </a:t>
                      </a:r>
                      <a:r>
                        <a:rPr lang="en-US" sz="1200" kern="1200" dirty="0" err="1">
                          <a:effectLst/>
                        </a:rPr>
                        <a:t>Survei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Eksternal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</a:rPr>
                        <a:t>Kualitas</a:t>
                      </a:r>
                      <a:r>
                        <a:rPr lang="en-US" sz="1200" kern="1200" baseline="0" dirty="0">
                          <a:effectLst/>
                        </a:rPr>
                        <a:t> </a:t>
                      </a:r>
                      <a:r>
                        <a:rPr lang="en-US" sz="1200" kern="1200" baseline="0" dirty="0" err="1">
                          <a:effectLst/>
                        </a:rPr>
                        <a:t>Pelayanan</a:t>
                      </a:r>
                      <a:endParaRPr lang="id-ID" sz="1200" b="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>
                          <a:effectLst/>
                        </a:rPr>
                        <a:t>10,00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>
                          <a:effectLst/>
                        </a:rPr>
                        <a:t>8,00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80,00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7,78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77,75</a:t>
                      </a:r>
                      <a:endParaRPr lang="id-ID" sz="1200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Identifikasi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pelayanan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publik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kebutuhan</a:t>
                      </a:r>
                      <a:r>
                        <a:rPr lang="en-US" sz="1200" dirty="0">
                          <a:effectLst/>
                        </a:rPr>
                        <a:t> stakeholders</a:t>
                      </a:r>
                      <a:endParaRPr lang="id-ID" sz="1200" i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147">
                <a:tc>
                  <a:txBody>
                    <a:bodyPr/>
                    <a:lstStyle/>
                    <a:p>
                      <a:pPr algn="l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TOTAL HASIL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40,00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32,82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80,25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32,92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82,29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effectLst/>
                        </a:rPr>
                        <a:t>INDEKS REFORMASI BIROKRASI</a:t>
                      </a:r>
                      <a:endParaRPr lang="id-ID" sz="12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b="1" kern="1200" dirty="0">
                          <a:effectLst/>
                        </a:rPr>
                        <a:t>100</a:t>
                      </a:r>
                      <a:endParaRPr lang="id-ID" sz="13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17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91,25</a:t>
                      </a:r>
                      <a:endParaRPr lang="id-ID" sz="1300" b="1" dirty="0"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b="1" dirty="0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90,94</a:t>
                      </a:r>
                      <a:endParaRPr lang="en-US" sz="1300" b="1" dirty="0">
                        <a:latin typeface="Arial Narrow" pitchFamily="34" charset="0"/>
                      </a:endParaRPr>
                    </a:p>
                  </a:txBody>
                  <a:tcPr marL="44244" marR="4424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 marL="14815" marR="1481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6976" y="150912"/>
            <a:ext cx="7077472" cy="6858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Nilai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Self-Assessment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Kemen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. PPN/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Bappenas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/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(PMPRB 2017,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disandingkan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dengan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nilai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 2016)  </a:t>
            </a:r>
          </a:p>
        </p:txBody>
      </p:sp>
    </p:spTree>
    <p:extLst>
      <p:ext uri="{BB962C8B-B14F-4D97-AF65-F5344CB8AC3E}">
        <p14:creationId xmlns:p14="http://schemas.microsoft.com/office/powerpoint/2010/main" val="5408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772" y="145661"/>
            <a:ext cx="6550503" cy="102076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Tujuan dan Sasaran RB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19609"/>
              </p:ext>
            </p:extLst>
          </p:nvPr>
        </p:nvGraphicFramePr>
        <p:xfrm>
          <a:off x="4807024" y="1853188"/>
          <a:ext cx="35814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Birokrasi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Bersih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&amp;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Akuntabel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uhaus 93" pitchFamily="82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Berintegritas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tinggi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bersih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praktek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KKN,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akuntabel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publik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Birokrasi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Efektif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&amp;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Efisien</a:t>
                      </a:r>
                      <a:endParaRPr lang="en-US" sz="1600" dirty="0">
                        <a:solidFill>
                          <a:schemeClr val="tx1"/>
                        </a:solidFill>
                        <a:latin typeface="Bauhaus 93" pitchFamily="82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seluruh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daya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dimiliki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secara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efektif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efisien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kepentingan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publik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Pelayanan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Publik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Berkualitas</a:t>
                      </a:r>
                      <a:endParaRPr lang="en-US" sz="1600" dirty="0">
                        <a:solidFill>
                          <a:schemeClr val="tx1"/>
                        </a:solidFill>
                        <a:latin typeface="Bauhaus 93" pitchFamily="82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Mampu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memenuhi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</a:rPr>
                        <a:t> needs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3224" y="1395988"/>
            <a:ext cx="28194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Tujuan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Jangka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Panjang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8024" y="1395988"/>
            <a:ext cx="28194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Sasaran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t="25852" r="25424" b="11544"/>
          <a:stretch/>
        </p:blipFill>
        <p:spPr bwMode="auto">
          <a:xfrm>
            <a:off x="607119" y="1776988"/>
            <a:ext cx="3818906" cy="27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406724" y="3529588"/>
            <a:ext cx="0" cy="106680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224" y="4672588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3E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Ekonomis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560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560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SAKIP,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Kontribusi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0824" y="1929388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730824" y="3072388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730824" y="4443988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3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35940" y="6228998"/>
            <a:ext cx="4876800" cy="3497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Sumber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Peraturan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Menteri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PAN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RB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Nomor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11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Tahun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2015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tentang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Road Map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Reformasi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Birokrasi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2015 –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4624"/>
            <a:ext cx="7114355" cy="1020762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Arah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d-ID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Kerangka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Kebijakan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d-ID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id-ID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Reformasi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Birokrasi</a:t>
            </a:r>
            <a:endParaRPr lang="id-ID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94826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1C260D3C-085D-45E8-B29C-AD32B67A9ADB}" type="slidenum">
              <a:rPr lang="en-US" sz="1400" smtClean="0"/>
              <a:pPr algn="r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1377" r="26317" b="21870"/>
          <a:stretch/>
        </p:blipFill>
        <p:spPr bwMode="auto">
          <a:xfrm>
            <a:off x="381000" y="1588368"/>
            <a:ext cx="815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16137" y="1588368"/>
            <a:ext cx="3217663" cy="33638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42783" y="1588368"/>
            <a:ext cx="4826496" cy="336388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9155" y="156314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Road Map 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RB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Instansi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694" y="162469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+mn-lt"/>
                <a:cs typeface="Aharoni" pitchFamily="2" charset="-79"/>
              </a:rPr>
              <a:t>Arah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Aharoni" pitchFamily="2" charset="-79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n-lt"/>
                <a:cs typeface="Aharoni" pitchFamily="2" charset="-79"/>
              </a:rPr>
              <a:t>Kebijakan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Aharoni" pitchFamily="2" charset="-79"/>
              </a:rPr>
              <a:t> RB </a:t>
            </a:r>
            <a:r>
              <a:rPr lang="en-US" sz="1400" b="1" dirty="0" err="1">
                <a:solidFill>
                  <a:srgbClr val="C00000"/>
                </a:solidFill>
                <a:latin typeface="+mn-lt"/>
                <a:cs typeface="Aharoni" pitchFamily="2" charset="-79"/>
              </a:rPr>
              <a:t>Nasional</a:t>
            </a:r>
            <a:endParaRPr lang="en-US" sz="1400" b="1" dirty="0"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3855368"/>
            <a:ext cx="0" cy="9906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013176"/>
            <a:ext cx="4000501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-1143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100" dirty="0" err="1"/>
              <a:t>Kondisi</a:t>
            </a:r>
            <a:r>
              <a:rPr lang="en-US" sz="1100" dirty="0"/>
              <a:t> </a:t>
            </a:r>
            <a:r>
              <a:rPr lang="en-US" sz="1100" dirty="0" err="1"/>
              <a:t>perlu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mewujudkan</a:t>
            </a:r>
            <a:r>
              <a:rPr lang="en-US" sz="1100" dirty="0"/>
              <a:t> </a:t>
            </a:r>
            <a:r>
              <a:rPr lang="en-US" sz="1100" dirty="0" err="1"/>
              <a:t>terlaksananya</a:t>
            </a:r>
            <a:r>
              <a:rPr lang="en-US" sz="1100" dirty="0"/>
              <a:t> </a:t>
            </a:r>
            <a:r>
              <a:rPr lang="en-US" sz="1100" dirty="0" err="1"/>
              <a:t>dimensi-dimensi</a:t>
            </a:r>
            <a:r>
              <a:rPr lang="en-US" sz="1100" dirty="0"/>
              <a:t> </a:t>
            </a:r>
            <a:r>
              <a:rPr lang="en-US" sz="1100" dirty="0" err="1"/>
              <a:t>pembangunan</a:t>
            </a:r>
            <a:r>
              <a:rPr lang="en-US" sz="1100" dirty="0"/>
              <a:t> RPJMN 2015–2019: </a:t>
            </a:r>
            <a:r>
              <a:rPr lang="en-US" sz="1100" dirty="0" err="1"/>
              <a:t>kepastian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penegakan</a:t>
            </a:r>
            <a:r>
              <a:rPr lang="en-US" sz="1100" dirty="0"/>
              <a:t> </a:t>
            </a:r>
            <a:r>
              <a:rPr lang="en-US" sz="1100" dirty="0" err="1"/>
              <a:t>hukum</a:t>
            </a:r>
            <a:r>
              <a:rPr lang="en-US" sz="1100" dirty="0"/>
              <a:t>, </a:t>
            </a:r>
            <a:r>
              <a:rPr lang="en-US" sz="1100" dirty="0" err="1"/>
              <a:t>keamanan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ketertiban</a:t>
            </a:r>
            <a:r>
              <a:rPr lang="en-US" sz="1100" dirty="0"/>
              <a:t>, </a:t>
            </a:r>
            <a:r>
              <a:rPr lang="en-US" sz="1100" dirty="0" err="1"/>
              <a:t>politik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demokrasi</a:t>
            </a:r>
            <a:r>
              <a:rPr lang="en-US" sz="1100" dirty="0"/>
              <a:t>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tata</a:t>
            </a:r>
            <a:r>
              <a:rPr lang="en-US" sz="1100" dirty="0"/>
              <a:t> </a:t>
            </a:r>
            <a:r>
              <a:rPr lang="en-US" sz="1100" dirty="0" err="1"/>
              <a:t>kelola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200" dirty="0" err="1">
                <a:latin typeface="Aharoni" pitchFamily="2" charset="-79"/>
                <a:cs typeface="Aharoni" pitchFamily="2" charset="-79"/>
              </a:rPr>
              <a:t>reformasi</a:t>
            </a:r>
            <a:r>
              <a:rPr lang="en-US" sz="1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200" dirty="0" err="1">
                <a:latin typeface="Aharoni" pitchFamily="2" charset="-79"/>
                <a:cs typeface="Aharoni" pitchFamily="2" charset="-79"/>
              </a:rPr>
              <a:t>birokrasi</a:t>
            </a:r>
            <a:r>
              <a:rPr lang="en-US" sz="1100" dirty="0"/>
              <a:t>.</a:t>
            </a:r>
          </a:p>
          <a:p>
            <a:pPr marL="114300" indent="-1143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 err="1">
                <a:latin typeface="Aharoni" pitchFamily="2" charset="-79"/>
                <a:cs typeface="Aharoni" pitchFamily="2" charset="-79"/>
              </a:rPr>
              <a:t>Nawacita</a:t>
            </a:r>
            <a:r>
              <a:rPr lang="en-US" sz="1200" dirty="0">
                <a:latin typeface="Aharoni" pitchFamily="2" charset="-79"/>
                <a:cs typeface="Aharoni" pitchFamily="2" charset="-79"/>
              </a:rPr>
              <a:t> 2</a:t>
            </a:r>
            <a:r>
              <a:rPr lang="en-US" sz="1100" dirty="0"/>
              <a:t>:  </a:t>
            </a:r>
            <a:r>
              <a:rPr lang="en-US" sz="1100" dirty="0" err="1"/>
              <a:t>Membangun</a:t>
            </a:r>
            <a:r>
              <a:rPr lang="en-US" sz="1100" dirty="0"/>
              <a:t> </a:t>
            </a:r>
            <a:r>
              <a:rPr lang="en-US" sz="1100" dirty="0" err="1"/>
              <a:t>tata</a:t>
            </a:r>
            <a:r>
              <a:rPr lang="en-US" sz="1100" dirty="0"/>
              <a:t> </a:t>
            </a:r>
            <a:r>
              <a:rPr lang="en-US" sz="1100" dirty="0" err="1"/>
              <a:t>kelola</a:t>
            </a:r>
            <a:r>
              <a:rPr lang="en-US" sz="1100" dirty="0"/>
              <a:t> </a:t>
            </a:r>
            <a:r>
              <a:rPr lang="en-US" sz="1100" dirty="0" err="1"/>
              <a:t>pemerintahan</a:t>
            </a:r>
            <a:r>
              <a:rPr lang="en-US" sz="1100" dirty="0"/>
              <a:t> yang </a:t>
            </a:r>
            <a:r>
              <a:rPr lang="en-US" sz="1100" dirty="0" err="1"/>
              <a:t>bersih</a:t>
            </a:r>
            <a:r>
              <a:rPr lang="en-US" sz="1100" dirty="0"/>
              <a:t>, </a:t>
            </a:r>
            <a:r>
              <a:rPr lang="en-US" sz="1100" dirty="0" err="1"/>
              <a:t>efektif</a:t>
            </a:r>
            <a:r>
              <a:rPr lang="en-US" sz="1100" dirty="0"/>
              <a:t>, </a:t>
            </a:r>
            <a:r>
              <a:rPr lang="en-US" sz="1100" dirty="0" err="1"/>
              <a:t>demokratis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terpercaya</a:t>
            </a:r>
            <a:r>
              <a:rPr lang="en-US" sz="1100" dirty="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00" y="3855368"/>
            <a:ext cx="0" cy="9906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2" y="5013176"/>
            <a:ext cx="3962398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300"/>
              </a:spcAft>
              <a:tabLst>
                <a:tab pos="114300" algn="l"/>
              </a:tabLst>
            </a:pPr>
            <a:r>
              <a:rPr lang="en-US" sz="1100" dirty="0" err="1"/>
              <a:t>Operasionalisasi</a:t>
            </a:r>
            <a:r>
              <a:rPr lang="en-US" sz="1100" dirty="0"/>
              <a:t>  RB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terstruktur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terukur</a:t>
            </a:r>
            <a:r>
              <a:rPr lang="en-US" sz="1100" dirty="0"/>
              <a:t>:</a:t>
            </a:r>
          </a:p>
          <a:p>
            <a:pPr marL="114300" indent="-114300" algn="just">
              <a:spcAft>
                <a:spcPts val="300"/>
              </a:spcAft>
              <a:buFontTx/>
              <a:buChar char="-"/>
            </a:pPr>
            <a:r>
              <a:rPr lang="en-US" sz="1100" dirty="0" err="1"/>
              <a:t>Penterjemahan</a:t>
            </a:r>
            <a:r>
              <a:rPr lang="en-US" sz="1100" dirty="0"/>
              <a:t> program area </a:t>
            </a:r>
            <a:r>
              <a:rPr lang="en-US" sz="1100" dirty="0" err="1"/>
              <a:t>perubahan</a:t>
            </a:r>
            <a:r>
              <a:rPr lang="en-US" sz="1100" dirty="0"/>
              <a:t> </a:t>
            </a:r>
            <a:r>
              <a:rPr lang="en-US" sz="1100" dirty="0" err="1"/>
              <a:t>kedalam</a:t>
            </a:r>
            <a:r>
              <a:rPr lang="en-US" sz="1100" dirty="0"/>
              <a:t> </a:t>
            </a:r>
            <a:r>
              <a:rPr lang="en-US" sz="1100" i="1" dirty="0"/>
              <a:t>Road Map </a:t>
            </a:r>
            <a:r>
              <a:rPr lang="en-US" sz="1100" dirty="0"/>
              <a:t>RB </a:t>
            </a:r>
            <a:r>
              <a:rPr lang="en-US" sz="1100" dirty="0" err="1"/>
              <a:t>Instansi</a:t>
            </a:r>
            <a:r>
              <a:rPr lang="en-US" sz="1100" dirty="0"/>
              <a:t>.</a:t>
            </a:r>
          </a:p>
          <a:p>
            <a:pPr marL="114300" indent="-114300" algn="just">
              <a:spcAft>
                <a:spcPts val="300"/>
              </a:spcAft>
              <a:buFontTx/>
              <a:buChar char="-"/>
            </a:pPr>
            <a:r>
              <a:rPr lang="en-US" sz="1100" dirty="0" err="1"/>
              <a:t>Penguatan</a:t>
            </a:r>
            <a:r>
              <a:rPr lang="en-US" sz="1100" dirty="0"/>
              <a:t> </a:t>
            </a:r>
            <a:r>
              <a:rPr lang="en-US" sz="1100" dirty="0" err="1"/>
              <a:t>peran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koordinasi</a:t>
            </a:r>
            <a:r>
              <a:rPr lang="en-US" sz="1100" dirty="0"/>
              <a:t> </a:t>
            </a:r>
            <a:r>
              <a:rPr lang="en-US" sz="1100" dirty="0" err="1"/>
              <a:t>manajemen</a:t>
            </a:r>
            <a:r>
              <a:rPr lang="en-US" sz="1100" dirty="0"/>
              <a:t> </a:t>
            </a:r>
            <a:r>
              <a:rPr lang="en-US" sz="1100" dirty="0" err="1"/>
              <a:t>pelaksanaan</a:t>
            </a:r>
            <a:r>
              <a:rPr lang="en-US" sz="1100" dirty="0"/>
              <a:t> RB (</a:t>
            </a:r>
            <a:r>
              <a:rPr lang="en-US" sz="1100" dirty="0" err="1"/>
              <a:t>pengarah</a:t>
            </a:r>
            <a:r>
              <a:rPr lang="en-US" sz="1100" dirty="0"/>
              <a:t>, </a:t>
            </a:r>
            <a:r>
              <a:rPr lang="en-US" sz="1100" dirty="0" err="1"/>
              <a:t>pelaksana</a:t>
            </a:r>
            <a:r>
              <a:rPr lang="en-US" sz="1100" dirty="0"/>
              <a:t>, </a:t>
            </a:r>
            <a:r>
              <a:rPr lang="en-US" sz="1100" dirty="0" err="1"/>
              <a:t>agen</a:t>
            </a:r>
            <a:r>
              <a:rPr lang="en-US" sz="1100" dirty="0"/>
              <a:t> </a:t>
            </a:r>
            <a:r>
              <a:rPr lang="en-US" sz="1100" dirty="0" err="1"/>
              <a:t>perubahan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assesor</a:t>
            </a:r>
            <a:r>
              <a:rPr lang="en-US" sz="1100" dirty="0"/>
              <a:t>).</a:t>
            </a:r>
          </a:p>
          <a:p>
            <a:pPr marL="114300" indent="-114300" algn="just">
              <a:spcAft>
                <a:spcPts val="300"/>
              </a:spcAft>
              <a:buFontTx/>
              <a:buChar char="-"/>
            </a:pPr>
            <a:r>
              <a:rPr lang="en-US" sz="1100" dirty="0"/>
              <a:t>Monitoring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evaluasi</a:t>
            </a:r>
            <a:r>
              <a:rPr lang="en-US" sz="1100" dirty="0"/>
              <a:t> RB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berkala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8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19101" y="5157192"/>
            <a:ext cx="4455334" cy="10880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9100" y="3861048"/>
            <a:ext cx="4489871" cy="1223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63" y="116632"/>
            <a:ext cx="5839544" cy="100811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Ukuran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Keberhasilan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Reformasi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Birokrasi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24625"/>
            <a:ext cx="1981200" cy="3667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60D3C-085D-45E8-B29C-AD32B67A9A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632" y="6263734"/>
            <a:ext cx="63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</a:t>
            </a:r>
            <a:r>
              <a: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iolah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dari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Per</a:t>
            </a:r>
            <a:r>
              <a: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PANRB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Nomor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11 </a:t>
            </a:r>
            <a:r>
              <a: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ahun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2015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tentang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Road Map RB 2015-2019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1" y="1916832"/>
            <a:ext cx="4524409" cy="1944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133" y="1896064"/>
            <a:ext cx="1934099" cy="18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Opini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BPK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Kapabilitas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APIP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Maturitas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SPIP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Nilai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AKIP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28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e-procurement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0140"/>
              </p:ext>
            </p:extLst>
          </p:nvPr>
        </p:nvGraphicFramePr>
        <p:xfrm>
          <a:off x="5106739" y="1540048"/>
          <a:ext cx="3453748" cy="473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5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Target</a:t>
                      </a:r>
                      <a:r>
                        <a:rPr lang="en-US" sz="1200" baseline="0" dirty="0"/>
                        <a:t> RPJMN </a:t>
                      </a:r>
                    </a:p>
                    <a:p>
                      <a:pPr algn="ctr"/>
                      <a:r>
                        <a:rPr lang="en-US" sz="1200" baseline="0" dirty="0"/>
                        <a:t>(2019)</a:t>
                      </a:r>
                      <a:endParaRPr lang="en-US" sz="1200" dirty="0"/>
                    </a:p>
                  </a:txBody>
                  <a:tcPr marL="82891" marR="82891" marT="41445" marB="4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Bappenas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algn="ctr"/>
                      <a:r>
                        <a:rPr lang="en-US" sz="1200" baseline="0" dirty="0"/>
                        <a:t>(</a:t>
                      </a:r>
                      <a:r>
                        <a:rPr lang="en-US" sz="1200" i="1" baseline="0" dirty="0"/>
                        <a:t>Existing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</a:txBody>
                  <a:tcPr marL="82891" marR="82891" marT="41445" marB="4144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95% K/L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WTP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Level 3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Level 3 dg. </a:t>
                      </a:r>
                      <a:r>
                        <a:rPr lang="en-US" sz="1200" b="1" baseline="0" dirty="0" err="1"/>
                        <a:t>catatan</a:t>
                      </a:r>
                      <a:endParaRPr lang="en-US" sz="1200" b="1" dirty="0"/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Level 3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2,8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3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85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76,23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5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80% K/L</a:t>
                      </a:r>
                    </a:p>
                  </a:txBody>
                  <a:tcPr marL="82891" marR="82891" marT="41445" marB="414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Telah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menerapkan</a:t>
                      </a:r>
                      <a:endParaRPr lang="en-US" sz="1200" b="1" dirty="0"/>
                    </a:p>
                  </a:txBody>
                  <a:tcPr marL="82891" marR="82891" marT="41445" marB="414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75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78,16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97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86</a:t>
                      </a:r>
                    </a:p>
                  </a:txBody>
                  <a:tcPr marL="82891" marR="82891" marT="41445" marB="41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Dalam</a:t>
                      </a:r>
                      <a:r>
                        <a:rPr lang="en-US" sz="1100" b="1" baseline="0" dirty="0"/>
                        <a:t> proses </a:t>
                      </a:r>
                      <a:r>
                        <a:rPr lang="en-US" sz="1100" b="1" i="1" baseline="0" dirty="0"/>
                        <a:t>self-ass</a:t>
                      </a:r>
                    </a:p>
                    <a:p>
                      <a:pPr algn="ctr"/>
                      <a:r>
                        <a:rPr lang="en-US" sz="1100" b="1" baseline="0" dirty="0" err="1"/>
                        <a:t>oleh</a:t>
                      </a:r>
                      <a:r>
                        <a:rPr lang="en-US" sz="1100" b="1" baseline="0" dirty="0"/>
                        <a:t> Biro SDM</a:t>
                      </a:r>
                      <a:endParaRPr lang="en-US" sz="1100" b="1" dirty="0"/>
                    </a:p>
                  </a:txBody>
                  <a:tcPr marL="82891" marR="82891" marT="41445" marB="4144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3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3,4</a:t>
                      </a:r>
                    </a:p>
                  </a:txBody>
                  <a:tcPr marL="82891" marR="82891" marT="41445" marB="414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3,24</a:t>
                      </a:r>
                    </a:p>
                  </a:txBody>
                  <a:tcPr marL="82891" marR="82891" marT="41445" marB="414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9,6 (</a:t>
                      </a:r>
                      <a:r>
                        <a:rPr lang="en-US" sz="1200" b="1" dirty="0" err="1"/>
                        <a:t>survei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Menpan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37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95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77 (</a:t>
                      </a:r>
                      <a:r>
                        <a:rPr lang="en-US" sz="1200" b="1" dirty="0" err="1"/>
                        <a:t>survei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Menpan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 marL="82891" marR="82891" marT="41445" marB="4144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7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100% K/L</a:t>
                      </a:r>
                    </a:p>
                  </a:txBody>
                  <a:tcPr marL="82891" marR="82891" marT="41445" marB="41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N/A</a:t>
                      </a:r>
                    </a:p>
                  </a:txBody>
                  <a:tcPr marL="82891" marR="82891" marT="41445" marB="41445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33600" y="3861648"/>
            <a:ext cx="2624849" cy="122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857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Indeks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RB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857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Indeks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Profesionalitas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ASN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2857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Indeks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e-government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5067477"/>
            <a:ext cx="304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Indeks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Integritas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Nasional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Aharoni" pitchFamily="2" charset="-79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Survei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Kepuasan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Masyarakat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Aharoni" pitchFamily="2" charset="-79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Kepatuhan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UU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Pelayanan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Publik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078556"/>
            <a:ext cx="1519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Sasaran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Birokrasi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bersih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akuntabel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094780"/>
            <a:ext cx="1519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Sasaran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Birokrasi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efektif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efisien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350685"/>
            <a:ext cx="1243350" cy="9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Sasaran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Pelayanan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Publik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Berkualitas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151934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Peran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Inspektorat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Dalam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Mendukung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RB) </a:t>
            </a:r>
          </a:p>
        </p:txBody>
      </p:sp>
    </p:spTree>
    <p:extLst>
      <p:ext uri="{BB962C8B-B14F-4D97-AF65-F5344CB8AC3E}">
        <p14:creationId xmlns:p14="http://schemas.microsoft.com/office/powerpoint/2010/main" val="39723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96744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100" b="1" dirty="0" err="1" smtClean="0">
                <a:solidFill>
                  <a:schemeClr val="tx2"/>
                </a:solidFill>
              </a:rPr>
              <a:t>Mempertahankan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id-ID" sz="2100" b="1" dirty="0" smtClean="0">
                <a:solidFill>
                  <a:schemeClr val="tx2"/>
                </a:solidFill>
              </a:rPr>
              <a:t>Opini </a:t>
            </a:r>
            <a:r>
              <a:rPr lang="en-US" sz="2100" b="1" dirty="0" smtClean="0">
                <a:solidFill>
                  <a:schemeClr val="tx2"/>
                </a:solidFill>
              </a:rPr>
              <a:t>BPK </a:t>
            </a:r>
            <a:r>
              <a:rPr lang="en-US" sz="2100" b="1" dirty="0" err="1" smtClean="0">
                <a:solidFill>
                  <a:schemeClr val="tx2"/>
                </a:solidFill>
              </a:rPr>
              <a:t>atas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id-ID" sz="2100" b="1" dirty="0" smtClean="0">
                <a:solidFill>
                  <a:schemeClr val="tx2"/>
                </a:solidFill>
              </a:rPr>
              <a:t>L</a:t>
            </a:r>
            <a:r>
              <a:rPr lang="en-US" sz="2100" b="1" dirty="0" err="1" smtClean="0">
                <a:solidFill>
                  <a:schemeClr val="tx2"/>
                </a:solidFill>
              </a:rPr>
              <a:t>aporan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id-ID" sz="2100" b="1" dirty="0" smtClean="0">
                <a:solidFill>
                  <a:schemeClr val="tx2"/>
                </a:solidFill>
              </a:rPr>
              <a:t>K</a:t>
            </a:r>
            <a:r>
              <a:rPr lang="en-US" sz="2100" b="1" dirty="0" err="1" smtClean="0">
                <a:solidFill>
                  <a:schemeClr val="tx2"/>
                </a:solidFill>
              </a:rPr>
              <a:t>euangan</a:t>
            </a:r>
            <a:endParaRPr lang="id-ID" sz="21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2280" y="6492240"/>
            <a:ext cx="1981200" cy="365760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051720" y="54868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48482" r="19394" b="20121"/>
          <a:stretch/>
        </p:blipFill>
        <p:spPr bwMode="auto">
          <a:xfrm>
            <a:off x="323528" y="2430031"/>
            <a:ext cx="7984277" cy="28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8172400" y="3222119"/>
            <a:ext cx="820205" cy="288032"/>
            <a:chOff x="8394921" y="3573016"/>
            <a:chExt cx="820205" cy="28803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8394921" y="3665349"/>
              <a:ext cx="142518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494191" y="3573016"/>
              <a:ext cx="56297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00" b="1" dirty="0" smtClean="0"/>
                <a:t>Opini BPK</a:t>
              </a:r>
              <a:endParaRPr lang="id-ID" sz="600" b="1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8403802" y="3768715"/>
              <a:ext cx="14251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8503072" y="3676382"/>
              <a:ext cx="7120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00" b="1" dirty="0" smtClean="0"/>
                <a:t>Jumlah Satker</a:t>
              </a:r>
              <a:endParaRPr lang="id-ID" sz="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99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25708" y="457200"/>
            <a:ext cx="6174684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800" b="1" dirty="0">
                <a:solidFill>
                  <a:schemeClr val="tx2"/>
                </a:solidFill>
              </a:rPr>
              <a:t>      Meningkatkan </a:t>
            </a:r>
            <a:r>
              <a:rPr lang="en-US" sz="2800" b="1" dirty="0" err="1">
                <a:solidFill>
                  <a:schemeClr val="tx2"/>
                </a:solidFill>
              </a:rPr>
              <a:t>Kapabilitas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id-ID" sz="2800" b="1" dirty="0">
                <a:solidFill>
                  <a:schemeClr val="tx2"/>
                </a:solidFill>
              </a:rPr>
              <a:t>APIP </a:t>
            </a:r>
            <a:r>
              <a:rPr lang="en-US" sz="2400" b="1" dirty="0">
                <a:solidFill>
                  <a:schemeClr val="tx2"/>
                </a:solidFill>
                <a:latin typeface="Agency FB" pitchFamily="34" charset="0"/>
              </a:rPr>
              <a:t>(1/2)</a:t>
            </a:r>
            <a:endParaRPr lang="id-ID" sz="2400" b="1" dirty="0">
              <a:solidFill>
                <a:schemeClr val="tx2"/>
              </a:solidFill>
              <a:latin typeface="Agency FB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544" y="2276872"/>
            <a:ext cx="2286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Tujuan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210744" y="2276872"/>
            <a:ext cx="2590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Target </a:t>
            </a:r>
            <a:r>
              <a:rPr lang="en-US" b="1" dirty="0" err="1"/>
              <a:t>Nasional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58744" y="2276872"/>
            <a:ext cx="2286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67544" y="2962672"/>
            <a:ext cx="22860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Meningkatkan</a:t>
            </a:r>
            <a:r>
              <a:rPr lang="en-US" sz="1600" b="1" dirty="0"/>
              <a:t> </a:t>
            </a:r>
            <a:r>
              <a:rPr lang="en-US" sz="1600" b="1" dirty="0" err="1"/>
              <a:t>kualitas</a:t>
            </a:r>
            <a:r>
              <a:rPr lang="en-US" sz="1600" b="1" dirty="0"/>
              <a:t> </a:t>
            </a:r>
            <a:r>
              <a:rPr lang="en-US" sz="1600" b="1" dirty="0" err="1"/>
              <a:t>manajemen</a:t>
            </a:r>
            <a:r>
              <a:rPr lang="en-US" sz="1600" b="1" dirty="0"/>
              <a:t> </a:t>
            </a:r>
            <a:r>
              <a:rPr lang="en-US" sz="1600" b="1" dirty="0" err="1"/>
              <a:t>pengawasan</a:t>
            </a:r>
            <a:r>
              <a:rPr lang="en-US" sz="1600" b="1" dirty="0"/>
              <a:t> internal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pendekatan</a:t>
            </a:r>
            <a:r>
              <a:rPr lang="en-US" sz="1600" b="1" dirty="0"/>
              <a:t> </a:t>
            </a:r>
            <a:r>
              <a:rPr lang="en-US" sz="1600" b="1" i="1" dirty="0"/>
              <a:t>Internal Audit Capacity Model </a:t>
            </a:r>
            <a:r>
              <a:rPr lang="en-US" sz="1600" b="1" dirty="0"/>
              <a:t>(IACM)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0744" y="2962672"/>
            <a:ext cx="25908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RPJMN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2015-2019: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Aparat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Intern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(APIP)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mencapai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tingkat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kapabilitas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level 3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8744" y="2962672"/>
            <a:ext cx="22860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Perka</a:t>
            </a:r>
            <a:r>
              <a:rPr lang="en-US" sz="1400" b="1" dirty="0"/>
              <a:t> BPKP </a:t>
            </a:r>
            <a:r>
              <a:rPr lang="en-US" sz="1400" b="1" dirty="0" err="1"/>
              <a:t>Nomor</a:t>
            </a:r>
            <a:r>
              <a:rPr lang="en-US" sz="1400" b="1" dirty="0"/>
              <a:t> 6 </a:t>
            </a:r>
            <a:r>
              <a:rPr lang="en-US" sz="1400" b="1" dirty="0" err="1"/>
              <a:t>Tahun</a:t>
            </a:r>
            <a:r>
              <a:rPr lang="en-US" sz="1400" b="1" dirty="0"/>
              <a:t> 2015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i="1" dirty="0"/>
              <a:t>Grand Design </a:t>
            </a:r>
            <a:r>
              <a:rPr lang="en-US" sz="1400" b="1" dirty="0" err="1"/>
              <a:t>Peningkatan</a:t>
            </a:r>
            <a:r>
              <a:rPr lang="en-US" sz="1400" b="1" dirty="0"/>
              <a:t> </a:t>
            </a:r>
            <a:r>
              <a:rPr lang="en-US" sz="1400" b="1" dirty="0" err="1"/>
              <a:t>Kapabilitas</a:t>
            </a:r>
            <a:r>
              <a:rPr lang="en-US" sz="1400" b="1" dirty="0"/>
              <a:t> </a:t>
            </a:r>
            <a:r>
              <a:rPr lang="en-US" sz="1400" b="1" dirty="0" err="1"/>
              <a:t>Aparat</a:t>
            </a:r>
            <a:r>
              <a:rPr lang="en-US" sz="1400" b="1" dirty="0"/>
              <a:t> </a:t>
            </a:r>
            <a:r>
              <a:rPr lang="en-US" sz="1400" b="1" dirty="0" err="1"/>
              <a:t>Pengawasan</a:t>
            </a:r>
            <a:r>
              <a:rPr lang="en-US" sz="1400" b="1" dirty="0"/>
              <a:t> Intern </a:t>
            </a:r>
            <a:r>
              <a:rPr lang="en-US" sz="1400" b="1" dirty="0" err="1"/>
              <a:t>Pemerintah</a:t>
            </a:r>
            <a:r>
              <a:rPr lang="en-US" sz="1400" b="1" dirty="0"/>
              <a:t> </a:t>
            </a:r>
            <a:r>
              <a:rPr lang="en-US" sz="1400" b="1" dirty="0" err="1"/>
              <a:t>Tahun</a:t>
            </a:r>
            <a:r>
              <a:rPr lang="en-US" sz="1400" b="1" dirty="0"/>
              <a:t> 2015-2019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677344" y="2276872"/>
            <a:ext cx="609600" cy="533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25344" y="2276872"/>
            <a:ext cx="609600" cy="533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02768" y="61579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672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7704" y="457200"/>
            <a:ext cx="6624736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   </a:t>
            </a:r>
            <a:r>
              <a:rPr lang="id-ID" sz="2800" b="1" dirty="0">
                <a:solidFill>
                  <a:schemeClr val="tx2"/>
                </a:solidFill>
              </a:rPr>
              <a:t>M</a:t>
            </a:r>
            <a:r>
              <a:rPr lang="en-US" sz="2800" b="1" dirty="0" err="1">
                <a:solidFill>
                  <a:schemeClr val="tx2"/>
                </a:solidFill>
              </a:rPr>
              <a:t>eningkatkan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Kapabilitas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id-ID" sz="2800" b="1" dirty="0">
                <a:solidFill>
                  <a:schemeClr val="tx2"/>
                </a:solidFill>
              </a:rPr>
              <a:t>APIP </a:t>
            </a:r>
            <a:r>
              <a:rPr lang="en-US" sz="2400" b="1" dirty="0">
                <a:solidFill>
                  <a:schemeClr val="tx2"/>
                </a:solidFill>
                <a:latin typeface="Agency FB" pitchFamily="34" charset="0"/>
              </a:rPr>
              <a:t>(2/2)</a:t>
            </a:r>
            <a:endParaRPr lang="id-ID" sz="2400" b="1" dirty="0">
              <a:solidFill>
                <a:schemeClr val="tx2"/>
              </a:solidFill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idx="1"/>
          </p:nvPr>
        </p:nvSpPr>
        <p:spPr>
          <a:xfrm>
            <a:off x="5136875" y="1856486"/>
            <a:ext cx="38862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600" b="1" dirty="0"/>
              <a:t>Hasil penilaian mandiri yang dilakukan oleh IU dan divalidasi oleh tim BPKP, telah mencapai </a:t>
            </a:r>
          </a:p>
          <a:p>
            <a:pPr marL="0" indent="0" algn="ctr">
              <a:buNone/>
            </a:pPr>
            <a:r>
              <a:rPr lang="id-ID" sz="1600" b="1" dirty="0"/>
              <a:t>Level 3 (</a:t>
            </a:r>
            <a:r>
              <a:rPr lang="id-ID" sz="1600" b="1" i="1" dirty="0"/>
              <a:t>integrated</a:t>
            </a:r>
            <a:r>
              <a:rPr lang="id-ID" sz="1600" b="1" dirty="0"/>
              <a:t>) </a:t>
            </a:r>
            <a:r>
              <a:rPr lang="id-ID" sz="1400" b="1" dirty="0">
                <a:solidFill>
                  <a:srgbClr val="C00000"/>
                </a:solidFill>
              </a:rPr>
              <a:t>d</a:t>
            </a:r>
            <a:r>
              <a:rPr lang="en-US" sz="1400" b="1" dirty="0" err="1">
                <a:solidFill>
                  <a:srgbClr val="C00000"/>
                </a:solidFill>
              </a:rPr>
              <a:t>engan</a:t>
            </a:r>
            <a:r>
              <a:rPr lang="id-ID" sz="1400" b="1" dirty="0">
                <a:solidFill>
                  <a:srgbClr val="C00000"/>
                </a:solidFill>
              </a:rPr>
              <a:t> catatan.</a:t>
            </a:r>
            <a:r>
              <a:rPr lang="id-ID" sz="1600" b="1" dirty="0">
                <a:solidFill>
                  <a:srgbClr val="C00000"/>
                </a:solidFill>
              </a:rPr>
              <a:t> </a:t>
            </a:r>
            <a:r>
              <a:rPr lang="id-ID" sz="1600" b="1" dirty="0"/>
              <a:t>Untuk Mencapai Level 3 Penuh, diperlukan: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4086"/>
            <a:ext cx="5105400" cy="45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7800" y="4599686"/>
            <a:ext cx="3765275" cy="138499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id-ID" sz="1400" dirty="0"/>
              <a:t>Kuantitas &amp; Kualitas SDM Inspektorat.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id-ID" sz="1400" dirty="0"/>
              <a:t>Audit Kinerja.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id-ID" sz="1400" dirty="0"/>
              <a:t>Revisi SOP Pemantauan Tindak Lanjut Hasil Pengawasan.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nb-NO" sz="1400" dirty="0"/>
              <a:t>SOP mengenai penilaian risiko dan pengendalian</a:t>
            </a:r>
            <a:r>
              <a:rPr lang="id-ID" sz="1400" dirty="0"/>
              <a:t>nya.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781800" y="3657601"/>
            <a:ext cx="641075" cy="61622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381000" y="1752600"/>
            <a:ext cx="3276600" cy="353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TINGKAT KAPABILITAS APIP (IACM) </a:t>
            </a:r>
            <a:r>
              <a:rPr lang="en-US" sz="1200" b="1" baseline="30000" dirty="0"/>
              <a:t>1)</a:t>
            </a:r>
          </a:p>
        </p:txBody>
      </p:sp>
      <p:sp>
        <p:nvSpPr>
          <p:cNvPr id="9" name="Oval 8"/>
          <p:cNvSpPr/>
          <p:nvPr/>
        </p:nvSpPr>
        <p:spPr>
          <a:xfrm>
            <a:off x="2116832" y="609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18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5708" y="2132856"/>
            <a:ext cx="3130813" cy="3649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7489" y="404664"/>
            <a:ext cx="6332943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Meningkatkan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id-ID" sz="3200" b="1" dirty="0">
                <a:solidFill>
                  <a:schemeClr val="tx2"/>
                </a:solidFill>
              </a:rPr>
              <a:t>M</a:t>
            </a:r>
            <a:r>
              <a:rPr lang="en-US" sz="3200" b="1" dirty="0" err="1">
                <a:solidFill>
                  <a:schemeClr val="tx2"/>
                </a:solidFill>
              </a:rPr>
              <a:t>aturitas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id-ID" sz="3200" b="1" dirty="0">
                <a:solidFill>
                  <a:schemeClr val="tx2"/>
                </a:solidFill>
              </a:rPr>
              <a:t>SPIP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492875"/>
            <a:ext cx="1981200" cy="365125"/>
          </a:xfrm>
          <a:prstGeom prst="rect">
            <a:avLst/>
          </a:prstGeom>
        </p:spPr>
        <p:txBody>
          <a:bodyPr/>
          <a:lstStyle/>
          <a:p>
            <a:pPr algn="r"/>
            <a:fld id="{1C260D3C-085D-45E8-B29C-AD32B67A9ADB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1730670"/>
            <a:ext cx="6408831" cy="45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59"/>
          <p:cNvSpPr>
            <a:spLocks noChangeArrowheads="1"/>
          </p:cNvSpPr>
          <p:nvPr/>
        </p:nvSpPr>
        <p:spPr bwMode="auto">
          <a:xfrm>
            <a:off x="6497552" y="1926134"/>
            <a:ext cx="107157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entury Gothic" pitchFamily="34" charset="0"/>
              </a:rPr>
              <a:t>SKOR 2016</a:t>
            </a:r>
          </a:p>
          <a:p>
            <a:pPr algn="ctr"/>
            <a:r>
              <a:rPr lang="id-ID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entury Gothic" pitchFamily="34" charset="0"/>
              </a:rPr>
              <a:t>= 2,8173</a:t>
            </a:r>
          </a:p>
        </p:txBody>
      </p:sp>
      <p:cxnSp>
        <p:nvCxnSpPr>
          <p:cNvPr id="16" name="Elbow Connector 19"/>
          <p:cNvCxnSpPr>
            <a:cxnSpLocks noChangeShapeType="1"/>
            <a:stCxn id="15" idx="2"/>
          </p:cNvCxnSpPr>
          <p:nvPr/>
        </p:nvCxnSpPr>
        <p:spPr bwMode="auto">
          <a:xfrm rot="5400000">
            <a:off x="5324094" y="2457468"/>
            <a:ext cx="1701970" cy="1716519"/>
          </a:xfrm>
          <a:prstGeom prst="bentConnector2">
            <a:avLst/>
          </a:prstGeom>
          <a:noFill/>
          <a:ln w="25400">
            <a:solidFill>
              <a:srgbClr val="C00000"/>
            </a:solidFill>
            <a:prstDash val="sysDash"/>
            <a:bevel/>
            <a:headEnd/>
            <a:tailEnd type="arrow" w="med" len="med"/>
          </a:ln>
        </p:spPr>
      </p:cxnSp>
      <p:sp>
        <p:nvSpPr>
          <p:cNvPr id="17" name="TextBox 59"/>
          <p:cNvSpPr>
            <a:spLocks noChangeArrowheads="1"/>
          </p:cNvSpPr>
          <p:nvPr/>
        </p:nvSpPr>
        <p:spPr bwMode="auto">
          <a:xfrm>
            <a:off x="8002656" y="1926133"/>
            <a:ext cx="100073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entury Gothic" pitchFamily="34" charset="0"/>
              </a:rPr>
              <a:t>Level 3</a:t>
            </a:r>
          </a:p>
          <a:p>
            <a:pPr algn="ctr"/>
            <a:r>
              <a:rPr lang="id-ID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entury Gothic" pitchFamily="34" charset="0"/>
              </a:rPr>
              <a:t>Target RPJMN</a:t>
            </a:r>
          </a:p>
        </p:txBody>
      </p:sp>
      <p:sp>
        <p:nvSpPr>
          <p:cNvPr id="18" name="Down Arrow 17"/>
          <p:cNvSpPr/>
          <p:nvPr/>
        </p:nvSpPr>
        <p:spPr>
          <a:xfrm rot="16200000">
            <a:off x="7538841" y="2017035"/>
            <a:ext cx="504674" cy="32287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 rot="10800000" flipV="1">
            <a:off x="7476313" y="2827128"/>
            <a:ext cx="552071" cy="120050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5773747" y="4270972"/>
            <a:ext cx="1462549" cy="268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latin typeface="Arial Narrow" pitchFamily="34" charset="0"/>
              </a:rPr>
              <a:t>Sudah dilaksanakan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4390" y="4270970"/>
            <a:ext cx="1729001" cy="268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latin typeface="Arial Narrow" pitchFamily="34" charset="0"/>
              </a:rPr>
              <a:t>Akan dilaksanakan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57800" y="5661248"/>
            <a:ext cx="1978496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Penanggung Jawab: Sesmen PPN/Sestama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4391" y="5661248"/>
            <a:ext cx="1728999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Ketua Satgas: </a:t>
            </a:r>
            <a:endParaRPr lang="en-US" sz="1200" b="1" dirty="0"/>
          </a:p>
          <a:p>
            <a:pPr algn="ctr"/>
            <a:r>
              <a:rPr lang="id-ID" sz="1200" b="1" dirty="0"/>
              <a:t>K</a:t>
            </a:r>
            <a:r>
              <a:rPr lang="en-US" sz="1200" b="1" dirty="0" err="1"/>
              <a:t>aro</a:t>
            </a:r>
            <a:r>
              <a:rPr lang="id-ID" sz="1200" b="1" dirty="0"/>
              <a:t> Umum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4391" y="4549004"/>
            <a:ext cx="1729000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d-ID" sz="1100" dirty="0"/>
              <a:t>Pembentukan Satgas Eselon I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d-ID" sz="1100" dirty="0"/>
              <a:t>Penyusunan Peta Risiko Kementerian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d-ID" sz="1100" dirty="0"/>
              <a:t>Penyusunan Peta Risiko UKE I dan</a:t>
            </a:r>
            <a:r>
              <a:rPr lang="en-US" sz="1100" dirty="0"/>
              <a:t> II</a:t>
            </a:r>
            <a:endParaRPr lang="id-ID" sz="1100" dirty="0"/>
          </a:p>
        </p:txBody>
      </p:sp>
      <p:sp>
        <p:nvSpPr>
          <p:cNvPr id="25" name="Rectangle 24"/>
          <p:cNvSpPr/>
          <p:nvPr/>
        </p:nvSpPr>
        <p:spPr>
          <a:xfrm>
            <a:off x="5773747" y="4549004"/>
            <a:ext cx="1462549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id-ID" sz="1100" dirty="0">
                <a:solidFill>
                  <a:schemeClr val="tx1"/>
                </a:solidFill>
              </a:rPr>
              <a:t>Satgas Kementerian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d-ID" sz="1100" dirty="0">
                <a:solidFill>
                  <a:schemeClr val="tx1"/>
                </a:solidFill>
              </a:rPr>
              <a:t>Pedoman penilaian Risiko</a:t>
            </a:r>
          </a:p>
          <a:p>
            <a:pPr algn="ctr"/>
            <a:endParaRPr lang="id-ID" sz="1600" dirty="0"/>
          </a:p>
        </p:txBody>
      </p:sp>
      <p:sp>
        <p:nvSpPr>
          <p:cNvPr id="27" name="Oval 26"/>
          <p:cNvSpPr/>
          <p:nvPr/>
        </p:nvSpPr>
        <p:spPr>
          <a:xfrm>
            <a:off x="2271505" y="557064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75219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ppena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4990D8B4-87B2-4013-B672-67927A48B49F}" vid="{B7B14CB0-4326-43F8-B106-152AE4A06833}"/>
    </a:ext>
  </a:extLst>
</a:theme>
</file>

<file path=ppt/theme/theme2.xml><?xml version="1.0" encoding="utf-8"?>
<a:theme xmlns:a="http://schemas.openxmlformats.org/drawingml/2006/main" name="BAPPE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ppena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4ACE0EB2-C17E-485F-9A9D-B8E316805140}" vid="{6BE3805C-8CC2-4BBA-9D14-D6F6AC7EF9FF}"/>
    </a:ext>
  </a:extLst>
</a:theme>
</file>

<file path=ppt/theme/theme3.xml><?xml version="1.0" encoding="utf-8"?>
<a:theme xmlns:a="http://schemas.openxmlformats.org/drawingml/2006/main" name="1_BAPPE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ppena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4ACE0EB2-C17E-485F-9A9D-B8E316805140}" vid="{6BE3805C-8CC2-4BBA-9D14-D6F6AC7EF9F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9975</TotalTime>
  <Words>1945</Words>
  <Application>Microsoft Office PowerPoint</Application>
  <PresentationFormat>On-screen Show (4:3)</PresentationFormat>
  <Paragraphs>647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BAPPENAS</vt:lpstr>
      <vt:lpstr>1_BAPPENAS</vt:lpstr>
      <vt:lpstr>PERAN INSPEKTORAT UTAMA DALAM MENDUKUNG REFORMASI BIROKRASI</vt:lpstr>
      <vt:lpstr>OUTLINE</vt:lpstr>
      <vt:lpstr>Tujuan dan Sasaran RB</vt:lpstr>
      <vt:lpstr>Arah dan Kerangka Kebijakan  Reformasi Birokrasi</vt:lpstr>
      <vt:lpstr>Ukuran Keberhasilan Reformasi Birokrasi*</vt:lpstr>
      <vt:lpstr>Mempertahankan Opini BPK atas Laporan Keuangan</vt:lpstr>
      <vt:lpstr>      Meningkatkan Kapabilitas APIP (1/2)</vt:lpstr>
      <vt:lpstr>    Meningkatkan Kapabilitas APIP (2/2)</vt:lpstr>
      <vt:lpstr>Meningkatkan Maturitas SPIP</vt:lpstr>
      <vt:lpstr>     Meningkatkan Akuntabilitas Kinerja (1/2)</vt:lpstr>
      <vt:lpstr>   Meningkatkan Akuntabilitas Kinerja (2/2)</vt:lpstr>
      <vt:lpstr>   Penilaian Mandiri Pelaksanaan Reformasi Birokrasi (PMPRB) &amp; Monitoring dan Evaluasi Reformasi Birokrasi</vt:lpstr>
      <vt:lpstr>Alur Proses PMPRB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Mempertahankan Opini BPK atas Laporan Keuangan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Pavillion</dc:creator>
  <cp:lastModifiedBy>BAPPENAS-A</cp:lastModifiedBy>
  <cp:revision>730</cp:revision>
  <cp:lastPrinted>2017-08-07T04:29:19Z</cp:lastPrinted>
  <dcterms:created xsi:type="dcterms:W3CDTF">2012-12-13T04:09:01Z</dcterms:created>
  <dcterms:modified xsi:type="dcterms:W3CDTF">2017-08-07T04:29:32Z</dcterms:modified>
</cp:coreProperties>
</file>